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Comfortaa Regular"/>
      <p:regular r:id="rId50"/>
      <p:bold r:id="rId51"/>
    </p:embeddedFont>
    <p:embeddedFont>
      <p:font typeface="Quicksand"/>
      <p:regular r:id="rId52"/>
      <p:bold r:id="rId53"/>
    </p:embeddedFont>
    <p:embeddedFont>
      <p:font typeface="Open Sans ExtraBold"/>
      <p:bold r:id="rId54"/>
      <p:boldItalic r:id="rId55"/>
    </p:embeddedFont>
    <p:embeddedFont>
      <p:font typeface="Roboto Mono"/>
      <p:regular r:id="rId56"/>
      <p:bold r:id="rId57"/>
      <p:italic r:id="rId58"/>
      <p:boldItalic r:id="rId59"/>
    </p:embeddedFont>
    <p:embeddedFont>
      <p:font typeface="Comfortaa"/>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680B90-28CA-47D2-9C1B-4D3BD41B06D9}">
  <a:tblStyle styleId="{B5680B90-28CA-47D2-9C1B-4D3BD41B06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61" Type="http://schemas.openxmlformats.org/officeDocument/2006/relationships/font" Target="fonts/Comfortaa-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omfortaa-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Regular-bold.fntdata"/><Relationship Id="rId50" Type="http://schemas.openxmlformats.org/officeDocument/2006/relationships/font" Target="fonts/ComfortaaRegular-regular.fntdata"/><Relationship Id="rId53" Type="http://schemas.openxmlformats.org/officeDocument/2006/relationships/font" Target="fonts/Quicksand-bold.fntdata"/><Relationship Id="rId52" Type="http://schemas.openxmlformats.org/officeDocument/2006/relationships/font" Target="fonts/Quicksand-regular.fntdata"/><Relationship Id="rId11" Type="http://schemas.openxmlformats.org/officeDocument/2006/relationships/slide" Target="slides/slide5.xml"/><Relationship Id="rId55" Type="http://schemas.openxmlformats.org/officeDocument/2006/relationships/font" Target="fonts/OpenSansExtraBold-boldItalic.fntdata"/><Relationship Id="rId10" Type="http://schemas.openxmlformats.org/officeDocument/2006/relationships/slide" Target="slides/slide4.xml"/><Relationship Id="rId54" Type="http://schemas.openxmlformats.org/officeDocument/2006/relationships/font" Target="fonts/OpenSansExtraBold-bold.fntdata"/><Relationship Id="rId13" Type="http://schemas.openxmlformats.org/officeDocument/2006/relationships/slide" Target="slides/slide7.xml"/><Relationship Id="rId57" Type="http://schemas.openxmlformats.org/officeDocument/2006/relationships/font" Target="fonts/RobotoMono-bold.fntdata"/><Relationship Id="rId12" Type="http://schemas.openxmlformats.org/officeDocument/2006/relationships/slide" Target="slides/slide6.xml"/><Relationship Id="rId56" Type="http://schemas.openxmlformats.org/officeDocument/2006/relationships/font" Target="fonts/RobotoMono-regular.fntdata"/><Relationship Id="rId15" Type="http://schemas.openxmlformats.org/officeDocument/2006/relationships/slide" Target="slides/slide9.xml"/><Relationship Id="rId59" Type="http://schemas.openxmlformats.org/officeDocument/2006/relationships/font" Target="fonts/RobotoMono-boldItalic.fntdata"/><Relationship Id="rId14" Type="http://schemas.openxmlformats.org/officeDocument/2006/relationships/slide" Target="slides/slide8.xml"/><Relationship Id="rId58" Type="http://schemas.openxmlformats.org/officeDocument/2006/relationships/font" Target="fonts/Roboto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239ad0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239ad0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4239ad0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4239ad0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4239ad0d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4239ad0d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09363adb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09363adb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09363a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09363ad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09363adb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09363adb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09363adb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09363adb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4239ad0d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4239ad0d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09363adb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09363adb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09363ad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d09363ad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09363adb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09363adb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09363adb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09363adb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09363adbd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09363adbd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4239ad0d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b4239ad0d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7e37069dc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b7e37069dc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09363adb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09363adb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09363adb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09363adb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09363adb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09363adb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09363adb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09363adb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4239ad0d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4239ad0d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09363ad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09363ad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09363adb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09363adb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09363adbd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09363adbd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hyperlink" Target="#4" TargetMode="External"/><Relationship Id="rId5" Type="http://schemas.openxmlformats.org/officeDocument/2006/relationships/slide" Target="/ppt/slides/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drive.google.com/file/d/11yLkbG6vOvd3KIGcbahszOf-7Fv_N4_K/view" TargetMode="Externa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Quicksand"/>
                <a:ea typeface="Quicksand"/>
                <a:cs typeface="Quicksand"/>
                <a:sym typeface="Quicksand"/>
              </a:rPr>
              <a:t>Smart Classroom</a:t>
            </a:r>
            <a:endParaRPr b="1">
              <a:latin typeface="Quicksand"/>
              <a:ea typeface="Quicksand"/>
              <a:cs typeface="Quicksand"/>
              <a:sym typeface="Quicksand"/>
            </a:endParaRPr>
          </a:p>
        </p:txBody>
      </p:sp>
      <p:sp>
        <p:nvSpPr>
          <p:cNvPr id="195" name="Google Shape;195;p17"/>
          <p:cNvSpPr txBox="1"/>
          <p:nvPr>
            <p:ph idx="1" type="subTitle"/>
          </p:nvPr>
        </p:nvSpPr>
        <p:spPr>
          <a:xfrm>
            <a:off x="5180100" y="2480775"/>
            <a:ext cx="3470700" cy="944700"/>
          </a:xfrm>
          <a:prstGeom prst="rect">
            <a:avLst/>
          </a:prstGeom>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b="1" lang="en-GB" sz="1900">
                <a:solidFill>
                  <a:srgbClr val="FFF2CC"/>
                </a:solidFill>
                <a:latin typeface="Roboto Mono"/>
                <a:ea typeface="Roboto Mono"/>
                <a:cs typeface="Roboto Mono"/>
                <a:sym typeface="Roboto Mono"/>
              </a:rPr>
              <a:t>Using Head Detection</a:t>
            </a:r>
            <a:endParaRPr b="1" sz="1900">
              <a:solidFill>
                <a:srgbClr val="FFF2CC"/>
              </a:solidFill>
              <a:latin typeface="Roboto Mono"/>
              <a:ea typeface="Roboto Mono"/>
              <a:cs typeface="Roboto Mono"/>
              <a:sym typeface="Roboto Mono"/>
            </a:endParaRPr>
          </a:p>
          <a:p>
            <a:pPr indent="0" lvl="0" marL="0" rtl="0" algn="l">
              <a:lnSpc>
                <a:spcPct val="115000"/>
              </a:lnSpc>
              <a:spcBef>
                <a:spcPts val="1600"/>
              </a:spcBef>
              <a:spcAft>
                <a:spcPts val="1600"/>
              </a:spcAft>
              <a:buNone/>
            </a:pPr>
            <a:r>
              <a:rPr lang="en-GB" sz="1508"/>
              <a:t>The Best Energy conservation </a:t>
            </a:r>
            <a:r>
              <a:rPr lang="en-GB" sz="1508"/>
              <a:t>methodology</a:t>
            </a:r>
            <a:r>
              <a:rPr lang="en-GB"/>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1308875" y="245825"/>
            <a:ext cx="37989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Solution Proposed : </a:t>
            </a:r>
            <a:endParaRPr b="1" sz="2460">
              <a:latin typeface="Comfortaa"/>
              <a:ea typeface="Comfortaa"/>
              <a:cs typeface="Comfortaa"/>
              <a:sym typeface="Comfortaa"/>
            </a:endParaRPr>
          </a:p>
        </p:txBody>
      </p:sp>
      <p:sp>
        <p:nvSpPr>
          <p:cNvPr id="305" name="Google Shape;305;p26"/>
          <p:cNvSpPr txBox="1"/>
          <p:nvPr>
            <p:ph idx="1" type="body"/>
          </p:nvPr>
        </p:nvSpPr>
        <p:spPr>
          <a:xfrm>
            <a:off x="1577925" y="967025"/>
            <a:ext cx="6987000" cy="39600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150000"/>
              </a:lnSpc>
              <a:spcBef>
                <a:spcPts val="0"/>
              </a:spcBef>
              <a:spcAft>
                <a:spcPts val="1200"/>
              </a:spcAft>
              <a:buNone/>
            </a:pPr>
            <a:r>
              <a:rPr lang="en-GB" sz="1800">
                <a:latin typeface="Comfortaa Regular"/>
                <a:ea typeface="Comfortaa Regular"/>
                <a:cs typeface="Comfortaa Regular"/>
                <a:sym typeface="Comfortaa Regular"/>
              </a:rPr>
              <a:t>In order to address the above problem we have proposed a solution called as </a:t>
            </a:r>
            <a:r>
              <a:rPr b="1" lang="en-GB" sz="1800">
                <a:latin typeface="Comfortaa"/>
                <a:ea typeface="Comfortaa"/>
                <a:cs typeface="Comfortaa"/>
                <a:sym typeface="Comfortaa"/>
              </a:rPr>
              <a:t>E-Conserve. This system specifically designed for class room , offices , factories .  In this system we will be having a 360 degree rotating camera which will be used to capture images of the classroom/offices/factories . This images will be processed using Deep learning algorithm  called YOLO Algorithm . Based on the </a:t>
            </a:r>
            <a:r>
              <a:rPr b="1" lang="en-GB" sz="1800">
                <a:latin typeface="Comfortaa"/>
                <a:ea typeface="Comfortaa"/>
                <a:cs typeface="Comfortaa"/>
                <a:sym typeface="Comfortaa"/>
              </a:rPr>
              <a:t>presence </a:t>
            </a:r>
            <a:r>
              <a:rPr b="1" lang="en-GB" sz="1800">
                <a:latin typeface="Comfortaa"/>
                <a:ea typeface="Comfortaa"/>
                <a:cs typeface="Comfortaa"/>
                <a:sym typeface="Comfortaa"/>
              </a:rPr>
              <a:t>of head in a particular frame the corresponding electrical appliances will be turned on or off  . This is one of the efficient method for energy conservation . By this method energy can be conserved considerably .</a:t>
            </a:r>
            <a:r>
              <a:rPr b="1" lang="en-GB" sz="1700">
                <a:latin typeface="Comfortaa"/>
                <a:ea typeface="Comfortaa"/>
                <a:cs typeface="Comfortaa"/>
                <a:sym typeface="Comfortaa"/>
              </a:rPr>
              <a:t> </a:t>
            </a:r>
            <a:endParaRPr b="1" sz="1700">
              <a:latin typeface="Comfortaa"/>
              <a:ea typeface="Comfortaa"/>
              <a:cs typeface="Comfortaa"/>
              <a:sym typeface="Comfortaa"/>
            </a:endParaRPr>
          </a:p>
        </p:txBody>
      </p:sp>
      <p:sp>
        <p:nvSpPr>
          <p:cNvPr id="306" name="Google Shape;306;p26"/>
          <p:cNvSpPr/>
          <p:nvPr/>
        </p:nvSpPr>
        <p:spPr>
          <a:xfrm>
            <a:off x="0" y="4028325"/>
            <a:ext cx="1205253" cy="1115119"/>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1081300" y="132050"/>
            <a:ext cx="37989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Block Diagram - 1 :</a:t>
            </a:r>
            <a:endParaRPr b="1" sz="2460">
              <a:latin typeface="Comfortaa"/>
              <a:ea typeface="Comfortaa"/>
              <a:cs typeface="Comfortaa"/>
              <a:sym typeface="Comfortaa"/>
            </a:endParaRPr>
          </a:p>
        </p:txBody>
      </p:sp>
      <p:pic>
        <p:nvPicPr>
          <p:cNvPr id="312" name="Google Shape;312;p27"/>
          <p:cNvPicPr preferRelativeResize="0"/>
          <p:nvPr/>
        </p:nvPicPr>
        <p:blipFill rotWithShape="1">
          <a:blip r:embed="rId3">
            <a:alphaModFix/>
          </a:blip>
          <a:srcRect b="30550" l="16510" r="20206" t="26632"/>
          <a:stretch/>
        </p:blipFill>
        <p:spPr>
          <a:xfrm>
            <a:off x="890425" y="1371388"/>
            <a:ext cx="953500" cy="966924"/>
          </a:xfrm>
          <a:prstGeom prst="rect">
            <a:avLst/>
          </a:prstGeom>
          <a:noFill/>
          <a:ln>
            <a:noFill/>
          </a:ln>
        </p:spPr>
      </p:pic>
      <p:pic>
        <p:nvPicPr>
          <p:cNvPr id="313" name="Google Shape;313;p27"/>
          <p:cNvPicPr preferRelativeResize="0"/>
          <p:nvPr/>
        </p:nvPicPr>
        <p:blipFill rotWithShape="1">
          <a:blip r:embed="rId4">
            <a:alphaModFix/>
          </a:blip>
          <a:srcRect b="6196" l="0" r="-2764" t="7973"/>
          <a:stretch/>
        </p:blipFill>
        <p:spPr>
          <a:xfrm>
            <a:off x="2587525" y="1137925"/>
            <a:ext cx="2104950" cy="1433825"/>
          </a:xfrm>
          <a:prstGeom prst="rect">
            <a:avLst/>
          </a:prstGeom>
          <a:noFill/>
          <a:ln>
            <a:noFill/>
          </a:ln>
        </p:spPr>
      </p:pic>
      <p:sp>
        <p:nvSpPr>
          <p:cNvPr id="314" name="Google Shape;314;p27"/>
          <p:cNvSpPr/>
          <p:nvPr/>
        </p:nvSpPr>
        <p:spPr>
          <a:xfrm>
            <a:off x="5299113" y="1429588"/>
            <a:ext cx="1459200" cy="850500"/>
          </a:xfrm>
          <a:prstGeom prst="rect">
            <a:avLst/>
          </a:prstGeom>
          <a:solidFill>
            <a:srgbClr val="FFD966"/>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Imutils Library</a:t>
            </a:r>
            <a:endParaRPr b="1"/>
          </a:p>
        </p:txBody>
      </p:sp>
      <p:sp>
        <p:nvSpPr>
          <p:cNvPr id="315" name="Google Shape;315;p27"/>
          <p:cNvSpPr/>
          <p:nvPr/>
        </p:nvSpPr>
        <p:spPr>
          <a:xfrm>
            <a:off x="7228425" y="1429575"/>
            <a:ext cx="1459200" cy="850500"/>
          </a:xfrm>
          <a:prstGeom prst="rect">
            <a:avLst/>
          </a:prstGeom>
          <a:solidFill>
            <a:srgbClr val="FFD966"/>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Frames</a:t>
            </a:r>
            <a:endParaRPr b="1"/>
          </a:p>
        </p:txBody>
      </p:sp>
      <p:grpSp>
        <p:nvGrpSpPr>
          <p:cNvPr id="316" name="Google Shape;316;p27"/>
          <p:cNvGrpSpPr/>
          <p:nvPr/>
        </p:nvGrpSpPr>
        <p:grpSpPr>
          <a:xfrm>
            <a:off x="4952997" y="3281644"/>
            <a:ext cx="1612342" cy="1709464"/>
            <a:chOff x="3757425" y="1026725"/>
            <a:chExt cx="1608000" cy="1945225"/>
          </a:xfrm>
        </p:grpSpPr>
        <p:sp>
          <p:nvSpPr>
            <p:cNvPr id="317" name="Google Shape;317;p27"/>
            <p:cNvSpPr/>
            <p:nvPr/>
          </p:nvSpPr>
          <p:spPr>
            <a:xfrm>
              <a:off x="3757425" y="2171550"/>
              <a:ext cx="1608000" cy="800400"/>
            </a:xfrm>
            <a:prstGeom prst="rect">
              <a:avLst/>
            </a:prstGeom>
            <a:solidFill>
              <a:srgbClr val="D9D9D9"/>
            </a:solidFill>
            <a:ln cap="flat" cmpd="sng" w="2857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latin typeface="Montserrat"/>
                  <a:ea typeface="Montserrat"/>
                  <a:cs typeface="Montserrat"/>
                  <a:sym typeface="Montserrat"/>
                </a:rPr>
                <a:t>Programmed</a:t>
              </a:r>
              <a:endParaRPr b="1" sz="1600">
                <a:latin typeface="Montserrat"/>
                <a:ea typeface="Montserrat"/>
                <a:cs typeface="Montserrat"/>
                <a:sym typeface="Montserrat"/>
              </a:endParaRPr>
            </a:p>
          </p:txBody>
        </p:sp>
        <p:pic>
          <p:nvPicPr>
            <p:cNvPr id="318" name="Google Shape;318;p27"/>
            <p:cNvPicPr preferRelativeResize="0"/>
            <p:nvPr/>
          </p:nvPicPr>
          <p:blipFill>
            <a:blip r:embed="rId5">
              <a:alphaModFix/>
            </a:blip>
            <a:stretch>
              <a:fillRect/>
            </a:stretch>
          </p:blipFill>
          <p:spPr>
            <a:xfrm>
              <a:off x="3757425" y="1026725"/>
              <a:ext cx="1608000" cy="1144825"/>
            </a:xfrm>
            <a:prstGeom prst="rect">
              <a:avLst/>
            </a:prstGeom>
            <a:noFill/>
            <a:ln cap="flat" cmpd="sng" w="28575">
              <a:solidFill>
                <a:srgbClr val="233A44"/>
              </a:solidFill>
              <a:prstDash val="solid"/>
              <a:round/>
              <a:headEnd len="sm" w="sm" type="none"/>
              <a:tailEnd len="sm" w="sm" type="none"/>
            </a:ln>
          </p:spPr>
        </p:pic>
      </p:grpSp>
      <p:cxnSp>
        <p:nvCxnSpPr>
          <p:cNvPr id="319" name="Google Shape;319;p27"/>
          <p:cNvCxnSpPr>
            <a:stCxn id="312" idx="3"/>
            <a:endCxn id="313" idx="1"/>
          </p:cNvCxnSpPr>
          <p:nvPr/>
        </p:nvCxnSpPr>
        <p:spPr>
          <a:xfrm>
            <a:off x="1843925" y="1854850"/>
            <a:ext cx="743700" cy="0"/>
          </a:xfrm>
          <a:prstGeom prst="straightConnector1">
            <a:avLst/>
          </a:prstGeom>
          <a:noFill/>
          <a:ln cap="flat" cmpd="sng" w="19050">
            <a:solidFill>
              <a:schemeClr val="dk2"/>
            </a:solidFill>
            <a:prstDash val="solid"/>
            <a:round/>
            <a:headEnd len="med" w="med" type="none"/>
            <a:tailEnd len="med" w="med" type="triangle"/>
          </a:ln>
        </p:spPr>
      </p:cxnSp>
      <p:cxnSp>
        <p:nvCxnSpPr>
          <p:cNvPr id="320" name="Google Shape;320;p27"/>
          <p:cNvCxnSpPr>
            <a:stCxn id="313" idx="3"/>
            <a:endCxn id="314" idx="1"/>
          </p:cNvCxnSpPr>
          <p:nvPr/>
        </p:nvCxnSpPr>
        <p:spPr>
          <a:xfrm>
            <a:off x="4692475" y="1854837"/>
            <a:ext cx="606600" cy="0"/>
          </a:xfrm>
          <a:prstGeom prst="straightConnector1">
            <a:avLst/>
          </a:prstGeom>
          <a:noFill/>
          <a:ln cap="flat" cmpd="sng" w="19050">
            <a:solidFill>
              <a:schemeClr val="dk2"/>
            </a:solidFill>
            <a:prstDash val="solid"/>
            <a:round/>
            <a:headEnd len="med" w="med" type="none"/>
            <a:tailEnd len="med" w="med" type="triangle"/>
          </a:ln>
        </p:spPr>
      </p:cxnSp>
      <p:cxnSp>
        <p:nvCxnSpPr>
          <p:cNvPr id="321" name="Google Shape;321;p27"/>
          <p:cNvCxnSpPr>
            <a:stCxn id="314" idx="3"/>
            <a:endCxn id="315" idx="1"/>
          </p:cNvCxnSpPr>
          <p:nvPr/>
        </p:nvCxnSpPr>
        <p:spPr>
          <a:xfrm>
            <a:off x="6758313" y="1854838"/>
            <a:ext cx="470100" cy="0"/>
          </a:xfrm>
          <a:prstGeom prst="straightConnector1">
            <a:avLst/>
          </a:prstGeom>
          <a:noFill/>
          <a:ln cap="flat" cmpd="sng" w="19050">
            <a:solidFill>
              <a:schemeClr val="dk2"/>
            </a:solidFill>
            <a:prstDash val="solid"/>
            <a:round/>
            <a:headEnd len="med" w="med" type="none"/>
            <a:tailEnd len="med" w="med" type="triangle"/>
          </a:ln>
        </p:spPr>
      </p:cxnSp>
      <p:cxnSp>
        <p:nvCxnSpPr>
          <p:cNvPr id="322" name="Google Shape;322;p27"/>
          <p:cNvCxnSpPr>
            <a:stCxn id="315" idx="2"/>
            <a:endCxn id="323" idx="0"/>
          </p:cNvCxnSpPr>
          <p:nvPr/>
        </p:nvCxnSpPr>
        <p:spPr>
          <a:xfrm>
            <a:off x="7958025" y="2280075"/>
            <a:ext cx="0" cy="950100"/>
          </a:xfrm>
          <a:prstGeom prst="straightConnector1">
            <a:avLst/>
          </a:prstGeom>
          <a:noFill/>
          <a:ln cap="flat" cmpd="sng" w="19050">
            <a:solidFill>
              <a:schemeClr val="dk2"/>
            </a:solidFill>
            <a:prstDash val="solid"/>
            <a:round/>
            <a:headEnd len="med" w="med" type="none"/>
            <a:tailEnd len="med" w="med" type="triangle"/>
          </a:ln>
        </p:spPr>
      </p:cxnSp>
      <p:cxnSp>
        <p:nvCxnSpPr>
          <p:cNvPr id="324" name="Google Shape;324;p27"/>
          <p:cNvCxnSpPr>
            <a:stCxn id="323" idx="1"/>
            <a:endCxn id="318" idx="3"/>
          </p:cNvCxnSpPr>
          <p:nvPr/>
        </p:nvCxnSpPr>
        <p:spPr>
          <a:xfrm rot="10800000">
            <a:off x="6565338" y="3784680"/>
            <a:ext cx="848700" cy="1800"/>
          </a:xfrm>
          <a:prstGeom prst="straightConnector1">
            <a:avLst/>
          </a:prstGeom>
          <a:noFill/>
          <a:ln cap="flat" cmpd="sng" w="19050">
            <a:solidFill>
              <a:schemeClr val="dk2"/>
            </a:solidFill>
            <a:prstDash val="solid"/>
            <a:round/>
            <a:headEnd len="med" w="med" type="none"/>
            <a:tailEnd len="med" w="med" type="triangle"/>
          </a:ln>
        </p:spPr>
      </p:cxnSp>
      <p:pic>
        <p:nvPicPr>
          <p:cNvPr id="325" name="Google Shape;325;p27"/>
          <p:cNvPicPr preferRelativeResize="0"/>
          <p:nvPr/>
        </p:nvPicPr>
        <p:blipFill>
          <a:blip r:embed="rId6">
            <a:alphaModFix/>
          </a:blip>
          <a:stretch>
            <a:fillRect/>
          </a:stretch>
        </p:blipFill>
        <p:spPr>
          <a:xfrm>
            <a:off x="2968857" y="3281650"/>
            <a:ext cx="1135593" cy="994250"/>
          </a:xfrm>
          <a:prstGeom prst="rect">
            <a:avLst/>
          </a:prstGeom>
          <a:noFill/>
          <a:ln cap="flat" cmpd="sng" w="19050">
            <a:solidFill>
              <a:srgbClr val="233A44"/>
            </a:solidFill>
            <a:prstDash val="solid"/>
            <a:round/>
            <a:headEnd len="sm" w="sm" type="none"/>
            <a:tailEnd len="sm" w="sm" type="none"/>
          </a:ln>
        </p:spPr>
      </p:pic>
      <p:cxnSp>
        <p:nvCxnSpPr>
          <p:cNvPr id="326" name="Google Shape;326;p27"/>
          <p:cNvCxnSpPr>
            <a:stCxn id="318" idx="1"/>
            <a:endCxn id="325" idx="3"/>
          </p:cNvCxnSpPr>
          <p:nvPr/>
        </p:nvCxnSpPr>
        <p:spPr>
          <a:xfrm rot="10800000">
            <a:off x="4104597" y="3778680"/>
            <a:ext cx="848400" cy="6000"/>
          </a:xfrm>
          <a:prstGeom prst="straightConnector1">
            <a:avLst/>
          </a:prstGeom>
          <a:noFill/>
          <a:ln cap="flat" cmpd="sng" w="19050">
            <a:solidFill>
              <a:schemeClr val="dk2"/>
            </a:solidFill>
            <a:prstDash val="solid"/>
            <a:round/>
            <a:headEnd len="med" w="med" type="none"/>
            <a:tailEnd len="med" w="med" type="triangle"/>
          </a:ln>
        </p:spPr>
      </p:cxnSp>
      <p:pic>
        <p:nvPicPr>
          <p:cNvPr id="327" name="Google Shape;327;p27"/>
          <p:cNvPicPr preferRelativeResize="0"/>
          <p:nvPr/>
        </p:nvPicPr>
        <p:blipFill>
          <a:blip r:embed="rId7">
            <a:alphaModFix/>
          </a:blip>
          <a:stretch>
            <a:fillRect/>
          </a:stretch>
        </p:blipFill>
        <p:spPr>
          <a:xfrm>
            <a:off x="373188" y="2792387"/>
            <a:ext cx="1987975" cy="1987975"/>
          </a:xfrm>
          <a:prstGeom prst="rect">
            <a:avLst/>
          </a:prstGeom>
          <a:noFill/>
          <a:ln>
            <a:noFill/>
          </a:ln>
        </p:spPr>
      </p:pic>
      <p:cxnSp>
        <p:nvCxnSpPr>
          <p:cNvPr id="328" name="Google Shape;328;p27"/>
          <p:cNvCxnSpPr>
            <a:stCxn id="325" idx="1"/>
            <a:endCxn id="327" idx="3"/>
          </p:cNvCxnSpPr>
          <p:nvPr/>
        </p:nvCxnSpPr>
        <p:spPr>
          <a:xfrm flipH="1">
            <a:off x="2361057" y="3778775"/>
            <a:ext cx="607800" cy="7500"/>
          </a:xfrm>
          <a:prstGeom prst="straightConnector1">
            <a:avLst/>
          </a:prstGeom>
          <a:noFill/>
          <a:ln cap="flat" cmpd="sng" w="19050">
            <a:solidFill>
              <a:schemeClr val="dk2"/>
            </a:solidFill>
            <a:prstDash val="solid"/>
            <a:round/>
            <a:headEnd len="med" w="med" type="none"/>
            <a:tailEnd len="med" w="med" type="triangle"/>
          </a:ln>
        </p:spPr>
      </p:cxnSp>
      <p:pic>
        <p:nvPicPr>
          <p:cNvPr id="329" name="Google Shape;329;p27"/>
          <p:cNvPicPr preferRelativeResize="0"/>
          <p:nvPr/>
        </p:nvPicPr>
        <p:blipFill>
          <a:blip r:embed="rId8">
            <a:alphaModFix/>
          </a:blip>
          <a:stretch>
            <a:fillRect/>
          </a:stretch>
        </p:blipFill>
        <p:spPr>
          <a:xfrm>
            <a:off x="7413900" y="3425400"/>
            <a:ext cx="1459198" cy="850500"/>
          </a:xfrm>
          <a:prstGeom prst="rect">
            <a:avLst/>
          </a:prstGeom>
          <a:noFill/>
          <a:ln>
            <a:noFill/>
          </a:ln>
        </p:spPr>
      </p:pic>
      <p:sp>
        <p:nvSpPr>
          <p:cNvPr id="330" name="Google Shape;330;p27"/>
          <p:cNvSpPr txBox="1"/>
          <p:nvPr/>
        </p:nvSpPr>
        <p:spPr>
          <a:xfrm>
            <a:off x="7532125" y="4275900"/>
            <a:ext cx="151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YOLO ML ALGORITHM</a:t>
            </a:r>
            <a:endParaRPr b="1">
              <a:solidFill>
                <a:srgbClr val="FFFFFF"/>
              </a:solidFill>
              <a:latin typeface="Lato"/>
              <a:ea typeface="Lato"/>
              <a:cs typeface="Lato"/>
              <a:sym typeface="Lato"/>
            </a:endParaRPr>
          </a:p>
        </p:txBody>
      </p:sp>
      <p:sp>
        <p:nvSpPr>
          <p:cNvPr id="331" name="Google Shape;331;p27"/>
          <p:cNvSpPr txBox="1"/>
          <p:nvPr/>
        </p:nvSpPr>
        <p:spPr>
          <a:xfrm>
            <a:off x="2700250" y="4275900"/>
            <a:ext cx="167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RELAY</a:t>
            </a:r>
            <a:endParaRPr b="1">
              <a:solidFill>
                <a:srgbClr val="FFFFFF"/>
              </a:solidFill>
              <a:latin typeface="Lato"/>
              <a:ea typeface="Lato"/>
              <a:cs typeface="Lato"/>
              <a:sym typeface="Lato"/>
            </a:endParaRPr>
          </a:p>
        </p:txBody>
      </p:sp>
      <p:sp>
        <p:nvSpPr>
          <p:cNvPr id="332" name="Google Shape;332;p27"/>
          <p:cNvSpPr txBox="1"/>
          <p:nvPr/>
        </p:nvSpPr>
        <p:spPr>
          <a:xfrm>
            <a:off x="718575" y="4590900"/>
            <a:ext cx="129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BULB</a:t>
            </a:r>
            <a:endParaRPr b="1">
              <a:solidFill>
                <a:srgbClr val="FFFFFF"/>
              </a:solidFill>
              <a:latin typeface="Lato"/>
              <a:ea typeface="Lato"/>
              <a:cs typeface="Lato"/>
              <a:sym typeface="Lato"/>
            </a:endParaRPr>
          </a:p>
        </p:txBody>
      </p:sp>
      <p:sp>
        <p:nvSpPr>
          <p:cNvPr id="333" name="Google Shape;333;p27"/>
          <p:cNvSpPr txBox="1"/>
          <p:nvPr/>
        </p:nvSpPr>
        <p:spPr>
          <a:xfrm>
            <a:off x="647550" y="2406900"/>
            <a:ext cx="151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CAMERA</a:t>
            </a:r>
            <a:endParaRPr b="1">
              <a:solidFill>
                <a:srgbClr val="FFFFFF"/>
              </a:solidFill>
              <a:latin typeface="Lato"/>
              <a:ea typeface="Lato"/>
              <a:cs typeface="Lato"/>
              <a:sym typeface="Lato"/>
            </a:endParaRPr>
          </a:p>
        </p:txBody>
      </p:sp>
      <p:sp>
        <p:nvSpPr>
          <p:cNvPr id="334" name="Google Shape;334;p27"/>
          <p:cNvSpPr txBox="1"/>
          <p:nvPr/>
        </p:nvSpPr>
        <p:spPr>
          <a:xfrm>
            <a:off x="2682900" y="2555025"/>
            <a:ext cx="188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CLASSROOM</a:t>
            </a:r>
            <a:endParaRPr b="1">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Block Diagram-1 Explanation :</a:t>
            </a:r>
            <a:endParaRPr b="1" sz="2460">
              <a:latin typeface="Comfortaa"/>
              <a:ea typeface="Comfortaa"/>
              <a:cs typeface="Comfortaa"/>
              <a:sym typeface="Comfortaa"/>
            </a:endParaRPr>
          </a:p>
        </p:txBody>
      </p:sp>
      <p:sp>
        <p:nvSpPr>
          <p:cNvPr id="340" name="Google Shape;340;p28"/>
          <p:cNvSpPr txBox="1"/>
          <p:nvPr>
            <p:ph idx="1" type="body"/>
          </p:nvPr>
        </p:nvSpPr>
        <p:spPr>
          <a:xfrm>
            <a:off x="1221450" y="920525"/>
            <a:ext cx="7352100" cy="39600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In this system we will be placing a 180 degree camera in the room .  </a:t>
            </a:r>
            <a:endParaRPr b="1" sz="1700">
              <a:latin typeface="Comfortaa"/>
              <a:ea typeface="Comfortaa"/>
              <a:cs typeface="Comfortaa"/>
              <a:sym typeface="Comfortaa"/>
            </a:endParaRPr>
          </a:p>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The video output of the camera is splitted into frames using imutils library . </a:t>
            </a:r>
            <a:endParaRPr b="1" sz="1700">
              <a:latin typeface="Comfortaa"/>
              <a:ea typeface="Comfortaa"/>
              <a:cs typeface="Comfortaa"/>
              <a:sym typeface="Comfortaa"/>
            </a:endParaRPr>
          </a:p>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The frames are then fed to the Deep Learning Model trained on YOLO Algorithm which in turn detects the heads in images . </a:t>
            </a:r>
            <a:endParaRPr b="1" sz="1700">
              <a:latin typeface="Comfortaa"/>
              <a:ea typeface="Comfortaa"/>
              <a:cs typeface="Comfortaa"/>
              <a:sym typeface="Comfortaa"/>
            </a:endParaRPr>
          </a:p>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By detecting the heads in a particular frame , the electrical appliance connected to that frame will controlled accordingly using relay .</a:t>
            </a:r>
            <a:endParaRPr b="1" sz="1700">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9"/>
          <p:cNvSpPr txBox="1"/>
          <p:nvPr>
            <p:ph type="title"/>
          </p:nvPr>
        </p:nvSpPr>
        <p:spPr>
          <a:xfrm>
            <a:off x="1297500" y="135525"/>
            <a:ext cx="3798900" cy="6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Circuit Diagram</a:t>
            </a:r>
            <a:endParaRPr/>
          </a:p>
        </p:txBody>
      </p:sp>
      <p:pic>
        <p:nvPicPr>
          <p:cNvPr id="346" name="Google Shape;346;p29"/>
          <p:cNvPicPr preferRelativeResize="0"/>
          <p:nvPr/>
        </p:nvPicPr>
        <p:blipFill rotWithShape="1">
          <a:blip r:embed="rId3">
            <a:alphaModFix/>
          </a:blip>
          <a:srcRect b="9486" l="10570" r="6200" t="16691"/>
          <a:stretch/>
        </p:blipFill>
        <p:spPr>
          <a:xfrm>
            <a:off x="2162975" y="791450"/>
            <a:ext cx="4764450" cy="4140200"/>
          </a:xfrm>
          <a:prstGeom prst="rect">
            <a:avLst/>
          </a:prstGeom>
          <a:noFill/>
          <a:ln>
            <a:noFill/>
          </a:ln>
          <a:effectLst>
            <a:outerShdw blurRad="528638" rotWithShape="0" algn="bl" dir="5400000" dist="57150">
              <a:srgbClr val="FFFFFF">
                <a:alpha val="7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0"/>
          <p:cNvSpPr txBox="1"/>
          <p:nvPr>
            <p:ph type="title"/>
          </p:nvPr>
        </p:nvSpPr>
        <p:spPr>
          <a:xfrm>
            <a:off x="1081300" y="132050"/>
            <a:ext cx="37989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Block Diagram-2 :</a:t>
            </a:r>
            <a:endParaRPr b="1" sz="2460">
              <a:latin typeface="Comfortaa"/>
              <a:ea typeface="Comfortaa"/>
              <a:cs typeface="Comfortaa"/>
              <a:sym typeface="Comfortaa"/>
            </a:endParaRPr>
          </a:p>
        </p:txBody>
      </p:sp>
      <p:grpSp>
        <p:nvGrpSpPr>
          <p:cNvPr id="352" name="Google Shape;352;p30"/>
          <p:cNvGrpSpPr/>
          <p:nvPr/>
        </p:nvGrpSpPr>
        <p:grpSpPr>
          <a:xfrm>
            <a:off x="1525947" y="941932"/>
            <a:ext cx="1612342" cy="1709464"/>
            <a:chOff x="3757425" y="1026725"/>
            <a:chExt cx="1608000" cy="1945225"/>
          </a:xfrm>
        </p:grpSpPr>
        <p:sp>
          <p:nvSpPr>
            <p:cNvPr id="353" name="Google Shape;353;p30"/>
            <p:cNvSpPr/>
            <p:nvPr/>
          </p:nvSpPr>
          <p:spPr>
            <a:xfrm>
              <a:off x="3757425" y="2171550"/>
              <a:ext cx="1608000" cy="800400"/>
            </a:xfrm>
            <a:prstGeom prst="rect">
              <a:avLst/>
            </a:prstGeom>
            <a:solidFill>
              <a:srgbClr val="D9D9D9"/>
            </a:solidFill>
            <a:ln cap="flat" cmpd="sng" w="2857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latin typeface="Montserrat"/>
                  <a:ea typeface="Montserrat"/>
                  <a:cs typeface="Montserrat"/>
                  <a:sym typeface="Montserrat"/>
                </a:rPr>
                <a:t>Programmed</a:t>
              </a:r>
              <a:endParaRPr b="1" sz="1600">
                <a:latin typeface="Montserrat"/>
                <a:ea typeface="Montserrat"/>
                <a:cs typeface="Montserrat"/>
                <a:sym typeface="Montserrat"/>
              </a:endParaRPr>
            </a:p>
          </p:txBody>
        </p:sp>
        <p:pic>
          <p:nvPicPr>
            <p:cNvPr id="354" name="Google Shape;354;p30"/>
            <p:cNvPicPr preferRelativeResize="0"/>
            <p:nvPr/>
          </p:nvPicPr>
          <p:blipFill>
            <a:blip r:embed="rId3">
              <a:alphaModFix/>
            </a:blip>
            <a:stretch>
              <a:fillRect/>
            </a:stretch>
          </p:blipFill>
          <p:spPr>
            <a:xfrm>
              <a:off x="3757425" y="1026725"/>
              <a:ext cx="1608000" cy="1144825"/>
            </a:xfrm>
            <a:prstGeom prst="rect">
              <a:avLst/>
            </a:prstGeom>
            <a:noFill/>
            <a:ln cap="flat" cmpd="sng" w="28575">
              <a:solidFill>
                <a:srgbClr val="233A44"/>
              </a:solidFill>
              <a:prstDash val="solid"/>
              <a:round/>
              <a:headEnd len="sm" w="sm" type="none"/>
              <a:tailEnd len="sm" w="sm" type="none"/>
            </a:ln>
          </p:spPr>
        </p:pic>
      </p:grpSp>
      <p:pic>
        <p:nvPicPr>
          <p:cNvPr id="355" name="Google Shape;355;p30"/>
          <p:cNvPicPr preferRelativeResize="0"/>
          <p:nvPr/>
        </p:nvPicPr>
        <p:blipFill rotWithShape="1">
          <a:blip r:embed="rId4">
            <a:alphaModFix/>
          </a:blip>
          <a:srcRect b="15677" l="23862" r="24620" t="9983"/>
          <a:stretch/>
        </p:blipFill>
        <p:spPr>
          <a:xfrm>
            <a:off x="6897300" y="3521525"/>
            <a:ext cx="1522401" cy="990000"/>
          </a:xfrm>
          <a:prstGeom prst="rect">
            <a:avLst/>
          </a:prstGeom>
          <a:noFill/>
          <a:ln>
            <a:noFill/>
          </a:ln>
        </p:spPr>
      </p:pic>
      <p:pic>
        <p:nvPicPr>
          <p:cNvPr id="356" name="Google Shape;356;p30"/>
          <p:cNvPicPr preferRelativeResize="0"/>
          <p:nvPr/>
        </p:nvPicPr>
        <p:blipFill rotWithShape="1">
          <a:blip r:embed="rId5">
            <a:alphaModFix/>
          </a:blip>
          <a:srcRect b="24046" l="0" r="0" t="0"/>
          <a:stretch/>
        </p:blipFill>
        <p:spPr>
          <a:xfrm>
            <a:off x="3529488" y="3544132"/>
            <a:ext cx="1271075" cy="944781"/>
          </a:xfrm>
          <a:prstGeom prst="rect">
            <a:avLst/>
          </a:prstGeom>
          <a:noFill/>
          <a:ln>
            <a:noFill/>
          </a:ln>
        </p:spPr>
      </p:pic>
      <p:pic>
        <p:nvPicPr>
          <p:cNvPr id="357" name="Google Shape;357;p30"/>
          <p:cNvPicPr preferRelativeResize="0"/>
          <p:nvPr/>
        </p:nvPicPr>
        <p:blipFill rotWithShape="1">
          <a:blip r:embed="rId6">
            <a:alphaModFix/>
          </a:blip>
          <a:srcRect b="12951" l="0" r="0" t="12951"/>
          <a:stretch/>
        </p:blipFill>
        <p:spPr>
          <a:xfrm>
            <a:off x="787025" y="3519393"/>
            <a:ext cx="1271076" cy="994255"/>
          </a:xfrm>
          <a:prstGeom prst="rect">
            <a:avLst/>
          </a:prstGeom>
          <a:noFill/>
          <a:ln>
            <a:noFill/>
          </a:ln>
        </p:spPr>
      </p:pic>
      <p:sp>
        <p:nvSpPr>
          <p:cNvPr id="358" name="Google Shape;358;p30"/>
          <p:cNvSpPr txBox="1"/>
          <p:nvPr/>
        </p:nvSpPr>
        <p:spPr>
          <a:xfrm>
            <a:off x="4072800" y="992700"/>
            <a:ext cx="4893000" cy="17856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PROGRAM : </a:t>
            </a:r>
            <a:endParaRPr b="1"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b="1" lang="en-GB" sz="1500">
                <a:solidFill>
                  <a:srgbClr val="FFFFFF"/>
                </a:solidFill>
                <a:latin typeface="Lato"/>
                <a:ea typeface="Lato"/>
                <a:cs typeface="Lato"/>
                <a:sym typeface="Lato"/>
              </a:rPr>
              <a:t>Calculates the on time of electrical appliances</a:t>
            </a:r>
            <a:endParaRPr b="1"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b="1" lang="en-GB" sz="1500">
                <a:solidFill>
                  <a:srgbClr val="FFFFFF"/>
                </a:solidFill>
                <a:latin typeface="Lato"/>
                <a:ea typeface="Lato"/>
                <a:cs typeface="Lato"/>
                <a:sym typeface="Lato"/>
              </a:rPr>
              <a:t>Energy Consumption = Ontime(hours/day) x  power(W) /1000</a:t>
            </a:r>
            <a:endParaRPr b="1"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b="1" lang="en-GB" sz="1500">
                <a:solidFill>
                  <a:srgbClr val="FFFFFF"/>
                </a:solidFill>
                <a:latin typeface="Lato"/>
                <a:ea typeface="Lato"/>
                <a:cs typeface="Lato"/>
                <a:sym typeface="Lato"/>
              </a:rPr>
              <a:t>Total Amount = Total Energy consumption x cost per kwh</a:t>
            </a:r>
            <a:endParaRPr b="1" sz="15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cxnSp>
        <p:nvCxnSpPr>
          <p:cNvPr id="359" name="Google Shape;359;p30"/>
          <p:cNvCxnSpPr/>
          <p:nvPr/>
        </p:nvCxnSpPr>
        <p:spPr>
          <a:xfrm flipH="1" rot="10800000">
            <a:off x="3138288" y="1648493"/>
            <a:ext cx="934500" cy="12000"/>
          </a:xfrm>
          <a:prstGeom prst="straightConnector1">
            <a:avLst/>
          </a:prstGeom>
          <a:noFill/>
          <a:ln cap="flat" cmpd="sng" w="19050">
            <a:solidFill>
              <a:schemeClr val="dk2"/>
            </a:solidFill>
            <a:prstDash val="solid"/>
            <a:round/>
            <a:headEnd len="med" w="med" type="none"/>
            <a:tailEnd len="med" w="med" type="triangle"/>
          </a:ln>
        </p:spPr>
      </p:cxnSp>
      <p:cxnSp>
        <p:nvCxnSpPr>
          <p:cNvPr id="360" name="Google Shape;360;p30"/>
          <p:cNvCxnSpPr/>
          <p:nvPr/>
        </p:nvCxnSpPr>
        <p:spPr>
          <a:xfrm flipH="1">
            <a:off x="7670450" y="2827950"/>
            <a:ext cx="9600" cy="693600"/>
          </a:xfrm>
          <a:prstGeom prst="straightConnector1">
            <a:avLst/>
          </a:prstGeom>
          <a:noFill/>
          <a:ln cap="flat" cmpd="sng" w="19050">
            <a:solidFill>
              <a:schemeClr val="dk2"/>
            </a:solidFill>
            <a:prstDash val="solid"/>
            <a:round/>
            <a:headEnd len="med" w="med" type="none"/>
            <a:tailEnd len="med" w="med" type="triangle"/>
          </a:ln>
        </p:spPr>
      </p:cxnSp>
      <p:cxnSp>
        <p:nvCxnSpPr>
          <p:cNvPr id="361" name="Google Shape;361;p30"/>
          <p:cNvCxnSpPr>
            <a:stCxn id="355" idx="1"/>
            <a:endCxn id="356" idx="3"/>
          </p:cNvCxnSpPr>
          <p:nvPr/>
        </p:nvCxnSpPr>
        <p:spPr>
          <a:xfrm rot="10800000">
            <a:off x="4800600" y="4016525"/>
            <a:ext cx="2096700" cy="0"/>
          </a:xfrm>
          <a:prstGeom prst="straightConnector1">
            <a:avLst/>
          </a:prstGeom>
          <a:noFill/>
          <a:ln cap="flat" cmpd="sng" w="19050">
            <a:solidFill>
              <a:schemeClr val="dk2"/>
            </a:solidFill>
            <a:prstDash val="solid"/>
            <a:round/>
            <a:headEnd len="med" w="med" type="none"/>
            <a:tailEnd len="med" w="med" type="triangle"/>
          </a:ln>
        </p:spPr>
      </p:cxnSp>
      <p:cxnSp>
        <p:nvCxnSpPr>
          <p:cNvPr id="362" name="Google Shape;362;p30"/>
          <p:cNvCxnSpPr>
            <a:stCxn id="356" idx="1"/>
            <a:endCxn id="357" idx="3"/>
          </p:cNvCxnSpPr>
          <p:nvPr/>
        </p:nvCxnSpPr>
        <p:spPr>
          <a:xfrm rot="10800000">
            <a:off x="2057988" y="4016522"/>
            <a:ext cx="1471500" cy="0"/>
          </a:xfrm>
          <a:prstGeom prst="straightConnector1">
            <a:avLst/>
          </a:prstGeom>
          <a:noFill/>
          <a:ln cap="flat" cmpd="sng" w="19050">
            <a:solidFill>
              <a:schemeClr val="dk2"/>
            </a:solidFill>
            <a:prstDash val="solid"/>
            <a:round/>
            <a:headEnd len="med" w="med" type="none"/>
            <a:tailEnd len="med" w="med" type="triangle"/>
          </a:ln>
        </p:spPr>
      </p:cxnSp>
      <p:sp>
        <p:nvSpPr>
          <p:cNvPr id="363" name="Google Shape;363;p30"/>
          <p:cNvSpPr txBox="1"/>
          <p:nvPr/>
        </p:nvSpPr>
        <p:spPr>
          <a:xfrm>
            <a:off x="616313" y="4511525"/>
            <a:ext cx="161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WEB UI / DASHBOARD</a:t>
            </a:r>
            <a:endParaRPr b="1">
              <a:solidFill>
                <a:srgbClr val="FFFFFF"/>
              </a:solidFill>
              <a:latin typeface="Lato"/>
              <a:ea typeface="Lato"/>
              <a:cs typeface="Lato"/>
              <a:sym typeface="Lato"/>
            </a:endParaRPr>
          </a:p>
        </p:txBody>
      </p:sp>
      <p:sp>
        <p:nvSpPr>
          <p:cNvPr id="364" name="Google Shape;364;p30"/>
          <p:cNvSpPr txBox="1"/>
          <p:nvPr/>
        </p:nvSpPr>
        <p:spPr>
          <a:xfrm>
            <a:off x="3336050" y="4614525"/>
            <a:ext cx="190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IBM WATSON IOT PLATFORM</a:t>
            </a:r>
            <a:endParaRPr b="1">
              <a:solidFill>
                <a:srgbClr val="FFFFFF"/>
              </a:solidFill>
              <a:latin typeface="Lato"/>
              <a:ea typeface="Lato"/>
              <a:cs typeface="Lato"/>
              <a:sym typeface="Lato"/>
            </a:endParaRPr>
          </a:p>
        </p:txBody>
      </p:sp>
      <p:sp>
        <p:nvSpPr>
          <p:cNvPr id="365" name="Google Shape;365;p30"/>
          <p:cNvSpPr txBox="1"/>
          <p:nvPr/>
        </p:nvSpPr>
        <p:spPr>
          <a:xfrm>
            <a:off x="6715125" y="4511600"/>
            <a:ext cx="190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rgbClr val="FFFFFF"/>
                </a:solidFill>
                <a:latin typeface="Lato"/>
                <a:ea typeface="Lato"/>
                <a:cs typeface="Lato"/>
                <a:sym typeface="Lato"/>
              </a:rPr>
              <a:t>IBM CLOUD</a:t>
            </a:r>
            <a:endParaRPr b="1">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Block Diagram-2 Explanation :</a:t>
            </a:r>
            <a:endParaRPr b="1" sz="2460">
              <a:latin typeface="Comfortaa"/>
              <a:ea typeface="Comfortaa"/>
              <a:cs typeface="Comfortaa"/>
              <a:sym typeface="Comfortaa"/>
            </a:endParaRPr>
          </a:p>
        </p:txBody>
      </p:sp>
      <p:sp>
        <p:nvSpPr>
          <p:cNvPr id="371" name="Google Shape;371;p31"/>
          <p:cNvSpPr txBox="1"/>
          <p:nvPr>
            <p:ph idx="1" type="body"/>
          </p:nvPr>
        </p:nvSpPr>
        <p:spPr>
          <a:xfrm>
            <a:off x="1221450" y="920525"/>
            <a:ext cx="7352100" cy="39600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In this system we will be calculating Total Energy Consumption and Total Cost of every </a:t>
            </a:r>
            <a:r>
              <a:rPr b="1" lang="en-GB" sz="1700">
                <a:latin typeface="Comfortaa"/>
                <a:ea typeface="Comfortaa"/>
                <a:cs typeface="Comfortaa"/>
                <a:sym typeface="Comfortaa"/>
              </a:rPr>
              <a:t>electrical</a:t>
            </a:r>
            <a:r>
              <a:rPr b="1" lang="en-GB" sz="1700">
                <a:latin typeface="Comfortaa"/>
                <a:ea typeface="Comfortaa"/>
                <a:cs typeface="Comfortaa"/>
                <a:sym typeface="Comfortaa"/>
              </a:rPr>
              <a:t> appliances </a:t>
            </a:r>
            <a:endParaRPr b="1" sz="1700">
              <a:latin typeface="Comfortaa"/>
              <a:ea typeface="Comfortaa"/>
              <a:cs typeface="Comfortaa"/>
              <a:sym typeface="Comfortaa"/>
            </a:endParaRPr>
          </a:p>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In the cloud based web app we will be total energy consumption and total cost per day by consolidating the energy consumption of all the electrical appliances . </a:t>
            </a:r>
            <a:endParaRPr b="1" sz="1700">
              <a:latin typeface="Comfortaa"/>
              <a:ea typeface="Comfortaa"/>
              <a:cs typeface="Comfortaa"/>
              <a:sym typeface="Comfortaa"/>
            </a:endParaRPr>
          </a:p>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We will be also displaying the total cost and total energy consumption for every month in the web </a:t>
            </a:r>
            <a:r>
              <a:rPr b="1" lang="en-GB" sz="1700">
                <a:latin typeface="Comfortaa"/>
                <a:ea typeface="Comfortaa"/>
                <a:cs typeface="Comfortaa"/>
                <a:sym typeface="Comfortaa"/>
              </a:rPr>
              <a:t>application</a:t>
            </a:r>
            <a:r>
              <a:rPr b="1" lang="en-GB" sz="1700">
                <a:latin typeface="Comfortaa"/>
                <a:ea typeface="Comfortaa"/>
                <a:cs typeface="Comfortaa"/>
                <a:sym typeface="Comfortaa"/>
              </a:rPr>
              <a:t> . </a:t>
            </a:r>
            <a:endParaRPr b="1" sz="1700">
              <a:latin typeface="Comfortaa"/>
              <a:ea typeface="Comfortaa"/>
              <a:cs typeface="Comfortaa"/>
              <a:sym typeface="Comfortaa"/>
            </a:endParaRPr>
          </a:p>
          <a:p>
            <a:pPr indent="-336550" lvl="0" marL="457200" rtl="0" algn="l">
              <a:lnSpc>
                <a:spcPct val="150000"/>
              </a:lnSpc>
              <a:spcBef>
                <a:spcPts val="0"/>
              </a:spcBef>
              <a:spcAft>
                <a:spcPts val="0"/>
              </a:spcAft>
              <a:buSzPts val="1700"/>
              <a:buFont typeface="Comfortaa"/>
              <a:buChar char="●"/>
            </a:pPr>
            <a:r>
              <a:rPr b="1" lang="en-GB" sz="1700">
                <a:latin typeface="Comfortaa"/>
                <a:ea typeface="Comfortaa"/>
                <a:cs typeface="Comfortaa"/>
                <a:sym typeface="Comfortaa"/>
              </a:rPr>
              <a:t>By this user can monitor the energy consumption for every day and every month .  </a:t>
            </a:r>
            <a:endParaRPr b="1" sz="17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Calculation</a:t>
            </a:r>
            <a:endParaRPr b="1" sz="2460">
              <a:latin typeface="Comfortaa"/>
              <a:ea typeface="Comfortaa"/>
              <a:cs typeface="Comfortaa"/>
              <a:sym typeface="Comfortaa"/>
            </a:endParaRPr>
          </a:p>
        </p:txBody>
      </p:sp>
      <p:sp>
        <p:nvSpPr>
          <p:cNvPr id="377" name="Google Shape;377;p32"/>
          <p:cNvSpPr txBox="1"/>
          <p:nvPr>
            <p:ph idx="1" type="body"/>
          </p:nvPr>
        </p:nvSpPr>
        <p:spPr>
          <a:xfrm>
            <a:off x="1011700" y="761200"/>
            <a:ext cx="7715400" cy="33831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b="1" lang="en-GB" sz="1700">
                <a:latin typeface="Comfortaa"/>
                <a:ea typeface="Comfortaa"/>
                <a:cs typeface="Comfortaa"/>
                <a:sym typeface="Comfortaa"/>
              </a:rPr>
              <a:t>To calculate Energy Consumption per day </a:t>
            </a:r>
            <a:endParaRPr b="1" sz="1700">
              <a:latin typeface="Comfortaa"/>
              <a:ea typeface="Comfortaa"/>
              <a:cs typeface="Comfortaa"/>
              <a:sym typeface="Comfortaa"/>
            </a:endParaRPr>
          </a:p>
          <a:p>
            <a:pPr indent="0" lvl="0" marL="457200" rtl="0" algn="l">
              <a:lnSpc>
                <a:spcPct val="115000"/>
              </a:lnSpc>
              <a:spcBef>
                <a:spcPts val="1200"/>
              </a:spcBef>
              <a:spcAft>
                <a:spcPts val="0"/>
              </a:spcAft>
              <a:buNone/>
            </a:pPr>
            <a:r>
              <a:rPr b="1" lang="en-GB" sz="1700">
                <a:latin typeface="Comfortaa"/>
                <a:ea typeface="Comfortaa"/>
                <a:cs typeface="Comfortaa"/>
                <a:sym typeface="Comfortaa"/>
              </a:rPr>
              <a:t>Electrical Appliance (Fan) = 70 Watts</a:t>
            </a:r>
            <a:endParaRPr b="1" sz="1700">
              <a:latin typeface="Comfortaa"/>
              <a:ea typeface="Comfortaa"/>
              <a:cs typeface="Comfortaa"/>
              <a:sym typeface="Comfortaa"/>
            </a:endParaRPr>
          </a:p>
          <a:p>
            <a:pPr indent="0" lvl="0" marL="457200" rtl="0" algn="l">
              <a:lnSpc>
                <a:spcPct val="115000"/>
              </a:lnSpc>
              <a:spcBef>
                <a:spcPts val="1200"/>
              </a:spcBef>
              <a:spcAft>
                <a:spcPts val="0"/>
              </a:spcAft>
              <a:buNone/>
            </a:pPr>
            <a:r>
              <a:rPr b="1" lang="en-GB" sz="1700">
                <a:latin typeface="Comfortaa"/>
                <a:ea typeface="Comfortaa"/>
                <a:cs typeface="Comfortaa"/>
                <a:sym typeface="Comfortaa"/>
              </a:rPr>
              <a:t>Formula : E(Kwh) = Power(W) x time(hours/day) / 1000</a:t>
            </a:r>
            <a:endParaRPr b="1" sz="1700">
              <a:latin typeface="Comfortaa"/>
              <a:ea typeface="Comfortaa"/>
              <a:cs typeface="Comfortaa"/>
              <a:sym typeface="Comfortaa"/>
            </a:endParaRPr>
          </a:p>
          <a:p>
            <a:pPr indent="0" lvl="0" marL="457200" rtl="0" algn="l">
              <a:lnSpc>
                <a:spcPct val="115000"/>
              </a:lnSpc>
              <a:spcBef>
                <a:spcPts val="1200"/>
              </a:spcBef>
              <a:spcAft>
                <a:spcPts val="0"/>
              </a:spcAft>
              <a:buNone/>
            </a:pPr>
            <a:r>
              <a:rPr b="1" lang="en-GB" sz="1700">
                <a:latin typeface="Comfortaa"/>
                <a:ea typeface="Comfortaa"/>
                <a:cs typeface="Comfortaa"/>
                <a:sym typeface="Comfortaa"/>
              </a:rPr>
              <a:t>Energy consumption = 70 x </a:t>
            </a:r>
            <a:r>
              <a:rPr b="1" lang="en-GB" sz="1700">
                <a:latin typeface="Comfortaa"/>
                <a:ea typeface="Comfortaa"/>
                <a:cs typeface="Comfortaa"/>
                <a:sym typeface="Comfortaa"/>
              </a:rPr>
              <a:t>8 hours</a:t>
            </a:r>
            <a:r>
              <a:rPr b="1" lang="en-GB" sz="1700">
                <a:latin typeface="Comfortaa"/>
                <a:ea typeface="Comfortaa"/>
                <a:cs typeface="Comfortaa"/>
                <a:sym typeface="Comfortaa"/>
              </a:rPr>
              <a:t> /1000 = 0.56Kwh per day</a:t>
            </a:r>
            <a:endParaRPr b="1" sz="1700">
              <a:latin typeface="Comfortaa"/>
              <a:ea typeface="Comfortaa"/>
              <a:cs typeface="Comfortaa"/>
              <a:sym typeface="Comfortaa"/>
            </a:endParaRPr>
          </a:p>
          <a:p>
            <a:pPr indent="0" lvl="0" marL="457200" rtl="0" algn="l">
              <a:lnSpc>
                <a:spcPct val="115000"/>
              </a:lnSpc>
              <a:spcBef>
                <a:spcPts val="1200"/>
              </a:spcBef>
              <a:spcAft>
                <a:spcPts val="0"/>
              </a:spcAft>
              <a:buNone/>
            </a:pPr>
            <a:r>
              <a:rPr b="1" lang="en-GB" sz="1700">
                <a:latin typeface="Comfortaa"/>
                <a:ea typeface="Comfortaa"/>
                <a:cs typeface="Comfortaa"/>
                <a:sym typeface="Comfortaa"/>
              </a:rPr>
              <a:t>Energy consumption per month = 0.56 x 30 = 16.8Kwh per month</a:t>
            </a:r>
            <a:endParaRPr b="1" sz="1700">
              <a:latin typeface="Comfortaa"/>
              <a:ea typeface="Comfortaa"/>
              <a:cs typeface="Comfortaa"/>
              <a:sym typeface="Comfortaa"/>
            </a:endParaRPr>
          </a:p>
          <a:p>
            <a:pPr indent="0" lvl="0" marL="457200" rtl="0" algn="l">
              <a:lnSpc>
                <a:spcPct val="115000"/>
              </a:lnSpc>
              <a:spcBef>
                <a:spcPts val="1200"/>
              </a:spcBef>
              <a:spcAft>
                <a:spcPts val="0"/>
              </a:spcAft>
              <a:buNone/>
            </a:pPr>
            <a:r>
              <a:rPr b="1" lang="en-GB" sz="1700">
                <a:latin typeface="Comfortaa"/>
                <a:ea typeface="Comfortaa"/>
                <a:cs typeface="Comfortaa"/>
                <a:sym typeface="Comfortaa"/>
              </a:rPr>
              <a:t>Assume Rs1 per Kw</a:t>
            </a:r>
            <a:endParaRPr b="1" sz="1700">
              <a:latin typeface="Comfortaa"/>
              <a:ea typeface="Comfortaa"/>
              <a:cs typeface="Comfortaa"/>
              <a:sym typeface="Comfortaa"/>
            </a:endParaRPr>
          </a:p>
          <a:p>
            <a:pPr indent="0" lvl="0" marL="457200" rtl="0" algn="l">
              <a:lnSpc>
                <a:spcPct val="115000"/>
              </a:lnSpc>
              <a:spcBef>
                <a:spcPts val="1200"/>
              </a:spcBef>
              <a:spcAft>
                <a:spcPts val="1200"/>
              </a:spcAft>
              <a:buNone/>
            </a:pPr>
            <a:r>
              <a:rPr b="1" lang="en-GB" sz="1700">
                <a:latin typeface="Comfortaa"/>
                <a:ea typeface="Comfortaa"/>
                <a:cs typeface="Comfortaa"/>
                <a:sym typeface="Comfortaa"/>
              </a:rPr>
              <a:t>Total cost per month = Rs 16.8 </a:t>
            </a:r>
            <a:endParaRPr b="1" sz="1700">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Camera Specification</a:t>
            </a:r>
            <a:endParaRPr b="1" sz="2460">
              <a:latin typeface="Comfortaa"/>
              <a:ea typeface="Comfortaa"/>
              <a:cs typeface="Comfortaa"/>
              <a:sym typeface="Comfortaa"/>
            </a:endParaRPr>
          </a:p>
        </p:txBody>
      </p:sp>
      <p:sp>
        <p:nvSpPr>
          <p:cNvPr id="383" name="Google Shape;383;p33"/>
          <p:cNvSpPr txBox="1"/>
          <p:nvPr>
            <p:ph idx="1" type="body"/>
          </p:nvPr>
        </p:nvSpPr>
        <p:spPr>
          <a:xfrm>
            <a:off x="3749850" y="951825"/>
            <a:ext cx="5263200" cy="36957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SzPts val="523"/>
              <a:buNone/>
            </a:pPr>
            <a:r>
              <a:rPr b="1" lang="en-GB" sz="1507">
                <a:latin typeface="Comfortaa"/>
                <a:ea typeface="Comfortaa"/>
                <a:cs typeface="Comfortaa"/>
                <a:sym typeface="Comfortaa"/>
              </a:rPr>
              <a:t>Ezviz Full HD WiFi Wireless IP Security Camera CCTV </a:t>
            </a:r>
            <a:endParaRPr b="1" sz="1507">
              <a:latin typeface="Comfortaa"/>
              <a:ea typeface="Comfortaa"/>
              <a:cs typeface="Comfortaa"/>
              <a:sym typeface="Comfortaa"/>
            </a:endParaRPr>
          </a:p>
          <a:p>
            <a:pPr indent="-324326" lvl="0" marL="457200" rtl="0" algn="l">
              <a:lnSpc>
                <a:spcPct val="150000"/>
              </a:lnSpc>
              <a:spcBef>
                <a:spcPts val="1200"/>
              </a:spcBef>
              <a:spcAft>
                <a:spcPts val="0"/>
              </a:spcAft>
              <a:buSzPts val="1508"/>
              <a:buFont typeface="Comfortaa"/>
              <a:buChar char="➔"/>
            </a:pPr>
            <a:r>
              <a:rPr b="1" lang="en-GB" sz="1507">
                <a:latin typeface="Comfortaa"/>
                <a:ea typeface="Comfortaa"/>
                <a:cs typeface="Comfortaa"/>
                <a:sym typeface="Comfortaa"/>
              </a:rPr>
              <a:t>2 MP Ultra HD 1080P   8X Zoom</a:t>
            </a:r>
            <a:endParaRPr b="1" sz="1507">
              <a:latin typeface="Comfortaa"/>
              <a:ea typeface="Comfortaa"/>
              <a:cs typeface="Comfortaa"/>
              <a:sym typeface="Comfortaa"/>
            </a:endParaRPr>
          </a:p>
          <a:p>
            <a:pPr indent="-324326" lvl="0" marL="457200" rtl="0" algn="l">
              <a:lnSpc>
                <a:spcPct val="150000"/>
              </a:lnSpc>
              <a:spcBef>
                <a:spcPts val="0"/>
              </a:spcBef>
              <a:spcAft>
                <a:spcPts val="0"/>
              </a:spcAft>
              <a:buSzPts val="1508"/>
              <a:buFont typeface="Comfortaa"/>
              <a:buChar char="➔"/>
            </a:pPr>
            <a:r>
              <a:rPr b="1" lang="en-GB" sz="1507">
                <a:latin typeface="Comfortaa"/>
                <a:ea typeface="Comfortaa"/>
                <a:cs typeface="Comfortaa"/>
                <a:sym typeface="Comfortaa"/>
              </a:rPr>
              <a:t>Night Vision Model: F1-362B. </a:t>
            </a:r>
            <a:endParaRPr b="1" sz="1507">
              <a:latin typeface="Comfortaa"/>
              <a:ea typeface="Comfortaa"/>
              <a:cs typeface="Comfortaa"/>
              <a:sym typeface="Comfortaa"/>
            </a:endParaRPr>
          </a:p>
          <a:p>
            <a:pPr indent="-324326" lvl="0" marL="457200" rtl="0" algn="l">
              <a:lnSpc>
                <a:spcPct val="150000"/>
              </a:lnSpc>
              <a:spcBef>
                <a:spcPts val="0"/>
              </a:spcBef>
              <a:spcAft>
                <a:spcPts val="0"/>
              </a:spcAft>
              <a:buSzPts val="1508"/>
              <a:buFont typeface="Comfortaa"/>
              <a:buChar char="➔"/>
            </a:pPr>
            <a:r>
              <a:rPr b="1" lang="en-GB" sz="1507">
                <a:latin typeface="Comfortaa"/>
                <a:ea typeface="Comfortaa"/>
                <a:cs typeface="Comfortaa"/>
                <a:sym typeface="Comfortaa"/>
              </a:rPr>
              <a:t>Smart H.264 video encoding for smooth HD streaming even with low internet speed. </a:t>
            </a:r>
            <a:endParaRPr b="1" sz="1507">
              <a:latin typeface="Comfortaa"/>
              <a:ea typeface="Comfortaa"/>
              <a:cs typeface="Comfortaa"/>
              <a:sym typeface="Comfortaa"/>
            </a:endParaRPr>
          </a:p>
          <a:p>
            <a:pPr indent="-324326" lvl="0" marL="457200" rtl="0" algn="l">
              <a:lnSpc>
                <a:spcPct val="150000"/>
              </a:lnSpc>
              <a:spcBef>
                <a:spcPts val="0"/>
              </a:spcBef>
              <a:spcAft>
                <a:spcPts val="0"/>
              </a:spcAft>
              <a:buSzPts val="1508"/>
              <a:buFont typeface="Comfortaa"/>
              <a:buChar char="➔"/>
            </a:pPr>
            <a:r>
              <a:rPr b="1" lang="en-GB" sz="1507">
                <a:latin typeface="Comfortaa"/>
                <a:ea typeface="Comfortaa"/>
                <a:cs typeface="Comfortaa"/>
                <a:sym typeface="Comfortaa"/>
              </a:rPr>
              <a:t>ULTRA HD 1080P: Stunning video quality with auto video enhance feature for crisp &amp; clear image. </a:t>
            </a:r>
            <a:endParaRPr b="1" sz="1507">
              <a:latin typeface="Comfortaa"/>
              <a:ea typeface="Comfortaa"/>
              <a:cs typeface="Comfortaa"/>
              <a:sym typeface="Comfortaa"/>
            </a:endParaRPr>
          </a:p>
          <a:p>
            <a:pPr indent="-324326" lvl="0" marL="457200" rtl="0" algn="l">
              <a:lnSpc>
                <a:spcPct val="150000"/>
              </a:lnSpc>
              <a:spcBef>
                <a:spcPts val="0"/>
              </a:spcBef>
              <a:spcAft>
                <a:spcPts val="0"/>
              </a:spcAft>
              <a:buSzPts val="1508"/>
              <a:buFont typeface="Comfortaa"/>
              <a:buChar char="➔"/>
            </a:pPr>
            <a:r>
              <a:rPr b="1" lang="en-GB" sz="1507">
                <a:latin typeface="Comfortaa"/>
                <a:ea typeface="Comfortaa"/>
                <a:cs typeface="Comfortaa"/>
                <a:sym typeface="Comfortaa"/>
              </a:rPr>
              <a:t>Water Proof</a:t>
            </a:r>
            <a:endParaRPr b="1" sz="1507">
              <a:latin typeface="Comfortaa"/>
              <a:ea typeface="Comfortaa"/>
              <a:cs typeface="Comfortaa"/>
              <a:sym typeface="Comfortaa"/>
            </a:endParaRPr>
          </a:p>
          <a:p>
            <a:pPr indent="0" lvl="0" marL="457200" rtl="0" algn="l">
              <a:lnSpc>
                <a:spcPct val="150000"/>
              </a:lnSpc>
              <a:spcBef>
                <a:spcPts val="1200"/>
              </a:spcBef>
              <a:spcAft>
                <a:spcPts val="0"/>
              </a:spcAft>
              <a:buSzPts val="523"/>
              <a:buNone/>
            </a:pPr>
            <a:r>
              <a:t/>
            </a:r>
            <a:endParaRPr b="1" sz="1507">
              <a:latin typeface="Comfortaa"/>
              <a:ea typeface="Comfortaa"/>
              <a:cs typeface="Comfortaa"/>
              <a:sym typeface="Comfortaa"/>
            </a:endParaRPr>
          </a:p>
          <a:p>
            <a:pPr indent="0" lvl="0" marL="457200" rtl="0" algn="l">
              <a:lnSpc>
                <a:spcPct val="150000"/>
              </a:lnSpc>
              <a:spcBef>
                <a:spcPts val="1200"/>
              </a:spcBef>
              <a:spcAft>
                <a:spcPts val="0"/>
              </a:spcAft>
              <a:buSzPts val="523"/>
              <a:buNone/>
            </a:pPr>
            <a:r>
              <a:t/>
            </a:r>
            <a:endParaRPr b="1" sz="1507">
              <a:latin typeface="Comfortaa"/>
              <a:ea typeface="Comfortaa"/>
              <a:cs typeface="Comfortaa"/>
              <a:sym typeface="Comfortaa"/>
            </a:endParaRPr>
          </a:p>
          <a:p>
            <a:pPr indent="0" lvl="0" marL="457200" rtl="0" algn="l">
              <a:lnSpc>
                <a:spcPct val="150000"/>
              </a:lnSpc>
              <a:spcBef>
                <a:spcPts val="1200"/>
              </a:spcBef>
              <a:spcAft>
                <a:spcPts val="1200"/>
              </a:spcAft>
              <a:buSzPts val="523"/>
              <a:buNone/>
            </a:pPr>
            <a:r>
              <a:t/>
            </a:r>
            <a:endParaRPr b="1" sz="1507">
              <a:latin typeface="Comfortaa"/>
              <a:ea typeface="Comfortaa"/>
              <a:cs typeface="Comfortaa"/>
              <a:sym typeface="Comfortaa"/>
            </a:endParaRPr>
          </a:p>
        </p:txBody>
      </p:sp>
      <p:pic>
        <p:nvPicPr>
          <p:cNvPr id="384" name="Google Shape;384;p33"/>
          <p:cNvPicPr preferRelativeResize="0"/>
          <p:nvPr/>
        </p:nvPicPr>
        <p:blipFill rotWithShape="1">
          <a:blip r:embed="rId3">
            <a:alphaModFix/>
          </a:blip>
          <a:srcRect b="16085" l="15766" r="35391" t="29129"/>
          <a:stretch/>
        </p:blipFill>
        <p:spPr>
          <a:xfrm>
            <a:off x="589975" y="1581125"/>
            <a:ext cx="3015476" cy="240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title"/>
          </p:nvPr>
        </p:nvSpPr>
        <p:spPr>
          <a:xfrm>
            <a:off x="2082550" y="140750"/>
            <a:ext cx="5117100" cy="51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90"/>
              <a:buNone/>
            </a:pPr>
            <a:r>
              <a:rPr b="1" lang="en-GB" sz="3850">
                <a:latin typeface="Comfortaa"/>
                <a:ea typeface="Comfortaa"/>
                <a:cs typeface="Comfortaa"/>
                <a:sym typeface="Comfortaa"/>
              </a:rPr>
              <a:t>I</a:t>
            </a:r>
            <a:r>
              <a:rPr b="1" lang="en-GB" sz="4250">
                <a:latin typeface="Comfortaa"/>
                <a:ea typeface="Comfortaa"/>
                <a:cs typeface="Comfortaa"/>
                <a:sym typeface="Comfortaa"/>
              </a:rPr>
              <a:t>mpleme</a:t>
            </a:r>
            <a:r>
              <a:rPr b="1" lang="en-GB" sz="4250">
                <a:solidFill>
                  <a:srgbClr val="000000"/>
                </a:solidFill>
                <a:latin typeface="Comfortaa"/>
                <a:ea typeface="Comfortaa"/>
                <a:cs typeface="Comfortaa"/>
                <a:sym typeface="Comfortaa"/>
              </a:rPr>
              <a:t>ntation</a:t>
            </a:r>
            <a:endParaRPr b="1" sz="4250">
              <a:solidFill>
                <a:srgbClr val="000000"/>
              </a:solidFill>
              <a:latin typeface="Comfortaa"/>
              <a:ea typeface="Comfortaa"/>
              <a:cs typeface="Comfortaa"/>
              <a:sym typeface="Comfortaa"/>
            </a:endParaRPr>
          </a:p>
        </p:txBody>
      </p:sp>
      <p:sp>
        <p:nvSpPr>
          <p:cNvPr id="390" name="Google Shape;390;p34"/>
          <p:cNvSpPr txBox="1"/>
          <p:nvPr>
            <p:ph idx="1" type="body"/>
          </p:nvPr>
        </p:nvSpPr>
        <p:spPr>
          <a:xfrm>
            <a:off x="6478646" y="2160100"/>
            <a:ext cx="2304900" cy="1797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sz="1400">
                <a:latin typeface="Montserrat"/>
                <a:ea typeface="Montserrat"/>
                <a:cs typeface="Montserrat"/>
                <a:sym typeface="Montserrat"/>
              </a:rPr>
              <a:t>The fans and ambient lights are switched on until people are present near them</a:t>
            </a:r>
            <a:endParaRPr sz="1400">
              <a:latin typeface="Montserrat"/>
              <a:ea typeface="Montserrat"/>
              <a:cs typeface="Montserrat"/>
              <a:sym typeface="Montserrat"/>
            </a:endParaRPr>
          </a:p>
        </p:txBody>
      </p:sp>
      <p:grpSp>
        <p:nvGrpSpPr>
          <p:cNvPr id="391" name="Google Shape;391;p34"/>
          <p:cNvGrpSpPr/>
          <p:nvPr/>
        </p:nvGrpSpPr>
        <p:grpSpPr>
          <a:xfrm>
            <a:off x="2833750" y="1272097"/>
            <a:ext cx="3461100" cy="2973148"/>
            <a:chOff x="3553042" y="1657806"/>
            <a:chExt cx="3461100" cy="2671532"/>
          </a:xfrm>
        </p:grpSpPr>
        <p:sp>
          <p:nvSpPr>
            <p:cNvPr id="392" name="Google Shape;392;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4"/>
          <p:cNvGrpSpPr/>
          <p:nvPr/>
        </p:nvGrpSpPr>
        <p:grpSpPr>
          <a:xfrm>
            <a:off x="2897848" y="1358050"/>
            <a:ext cx="3305520" cy="2106583"/>
            <a:chOff x="2240013" y="-12"/>
            <a:chExt cx="4848225" cy="3228975"/>
          </a:xfrm>
        </p:grpSpPr>
        <p:pic>
          <p:nvPicPr>
            <p:cNvPr id="401" name="Google Shape;401;p34"/>
            <p:cNvPicPr preferRelativeResize="0"/>
            <p:nvPr/>
          </p:nvPicPr>
          <p:blipFill>
            <a:blip r:embed="rId3">
              <a:alphaModFix/>
            </a:blip>
            <a:stretch>
              <a:fillRect/>
            </a:stretch>
          </p:blipFill>
          <p:spPr>
            <a:xfrm>
              <a:off x="2240013" y="-12"/>
              <a:ext cx="4848225" cy="3228975"/>
            </a:xfrm>
            <a:prstGeom prst="rect">
              <a:avLst/>
            </a:prstGeom>
            <a:noFill/>
            <a:ln>
              <a:noFill/>
            </a:ln>
          </p:spPr>
        </p:pic>
        <p:sp>
          <p:nvSpPr>
            <p:cNvPr id="402" name="Google Shape;402;p34"/>
            <p:cNvSpPr/>
            <p:nvPr/>
          </p:nvSpPr>
          <p:spPr>
            <a:xfrm>
              <a:off x="2293600" y="686375"/>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3439725" y="116500"/>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2900750" y="1998263"/>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4391288" y="2272500"/>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6186450" y="894563"/>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5315788" y="2088788"/>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5058250" y="-12"/>
              <a:ext cx="7710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4299138" y="-12"/>
              <a:ext cx="545700" cy="5985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4"/>
          <p:cNvSpPr txBox="1"/>
          <p:nvPr>
            <p:ph idx="1" type="body"/>
          </p:nvPr>
        </p:nvSpPr>
        <p:spPr>
          <a:xfrm>
            <a:off x="260450" y="1860025"/>
            <a:ext cx="2389500" cy="23853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1200"/>
              </a:spcAft>
              <a:buSzPts val="1018"/>
              <a:buNone/>
            </a:pPr>
            <a:r>
              <a:rPr lang="en-GB" sz="1402">
                <a:solidFill>
                  <a:srgbClr val="FFFFFF"/>
                </a:solidFill>
                <a:latin typeface="Montserrat"/>
                <a:ea typeface="Montserrat"/>
                <a:cs typeface="Montserrat"/>
                <a:sym typeface="Montserrat"/>
              </a:rPr>
              <a:t>As our camera notices people near fan and lights, it sends information regarding the position and span of people. Then the microprocessor decides which fan and lights should be switched on.</a:t>
            </a:r>
            <a:endParaRPr sz="1402">
              <a:solidFill>
                <a:srgbClr val="FFFF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txBox="1"/>
          <p:nvPr>
            <p:ph type="title"/>
          </p:nvPr>
        </p:nvSpPr>
        <p:spPr>
          <a:xfrm>
            <a:off x="1081300" y="132050"/>
            <a:ext cx="79617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 Placement of Camera in classroom</a:t>
            </a:r>
            <a:endParaRPr b="1" sz="2460">
              <a:latin typeface="Comfortaa"/>
              <a:ea typeface="Comfortaa"/>
              <a:cs typeface="Comfortaa"/>
              <a:sym typeface="Comfortaa"/>
            </a:endParaRPr>
          </a:p>
        </p:txBody>
      </p:sp>
      <p:pic>
        <p:nvPicPr>
          <p:cNvPr id="416" name="Google Shape;416;p35"/>
          <p:cNvPicPr preferRelativeResize="0"/>
          <p:nvPr/>
        </p:nvPicPr>
        <p:blipFill>
          <a:blip r:embed="rId3">
            <a:alphaModFix/>
          </a:blip>
          <a:stretch>
            <a:fillRect/>
          </a:stretch>
        </p:blipFill>
        <p:spPr>
          <a:xfrm>
            <a:off x="1183750" y="774650"/>
            <a:ext cx="7519380" cy="4229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6199100" y="0"/>
            <a:ext cx="65364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TOC</a:t>
            </a:r>
            <a:endParaRPr b="1"/>
          </a:p>
        </p:txBody>
      </p:sp>
      <p:sp>
        <p:nvSpPr>
          <p:cNvPr id="201" name="Google Shape;201;p18"/>
          <p:cNvSpPr txBox="1"/>
          <p:nvPr/>
        </p:nvSpPr>
        <p:spPr>
          <a:xfrm>
            <a:off x="974150" y="258725"/>
            <a:ext cx="3554700" cy="529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uFill>
                  <a:noFill/>
                </a:uFill>
                <a:latin typeface="Comfortaa Regular"/>
                <a:ea typeface="Comfortaa Regular"/>
                <a:cs typeface="Comfortaa Regular"/>
                <a:sym typeface="Comfortaa Regular"/>
                <a:hlinkClick action="ppaction://hlinksldjump" r:id="rId3">
                  <a:extLst>
                    <a:ext uri="{A12FA001-AC4F-418D-AE19-62706E023703}">
                      <ahyp:hlinkClr val="tx"/>
                    </a:ext>
                  </a:extLst>
                </a:hlinkClick>
              </a:rPr>
              <a:t>Overview</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Problem Statement</a:t>
            </a:r>
            <a:endParaRPr/>
          </a:p>
          <a:p>
            <a:pPr indent="0" lvl="0" marL="0" rtl="0" algn="l">
              <a:lnSpc>
                <a:spcPct val="115000"/>
              </a:lnSpc>
              <a:spcBef>
                <a:spcPts val="0"/>
              </a:spcBef>
              <a:spcAft>
                <a:spcPts val="0"/>
              </a:spcAft>
              <a:buNone/>
            </a:pPr>
            <a:r>
              <a:rPr lang="en-GB">
                <a:solidFill>
                  <a:schemeClr val="lt1"/>
                </a:solidFill>
                <a:uFill>
                  <a:noFill/>
                </a:uFill>
                <a:latin typeface="Comfortaa Regular"/>
                <a:ea typeface="Comfortaa Regular"/>
                <a:cs typeface="Comfortaa Regular"/>
                <a:sym typeface="Comfortaa Regular"/>
                <a:hlinkClick r:id="rId4">
                  <a:extLst>
                    <a:ext uri="{A12FA001-AC4F-418D-AE19-62706E023703}">
                      <ahyp:hlinkClr val="tx"/>
                    </a:ext>
                  </a:extLst>
                </a:hlinkClick>
              </a:rPr>
              <a:t>Project objective</a:t>
            </a:r>
            <a:endParaRPr>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rgbClr val="FFFFFF"/>
                </a:solidFill>
                <a:latin typeface="Comfortaa Regular"/>
                <a:ea typeface="Comfortaa Regular"/>
                <a:cs typeface="Comfortaa Regular"/>
                <a:sym typeface="Comfortaa Regular"/>
              </a:rPr>
              <a:t>Insights</a:t>
            </a:r>
            <a:endParaRPr>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rgbClr val="FFFFFF"/>
                </a:solidFill>
                <a:latin typeface="Comfortaa Regular"/>
                <a:ea typeface="Comfortaa Regular"/>
                <a:cs typeface="Comfortaa Regular"/>
                <a:sym typeface="Comfortaa Regular"/>
              </a:rPr>
              <a:t>Similar Products</a:t>
            </a:r>
            <a:endParaRPr>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uFill>
                  <a:noFill/>
                </a:uFill>
                <a:latin typeface="Comfortaa Regular"/>
                <a:ea typeface="Comfortaa Regular"/>
                <a:cs typeface="Comfortaa Regular"/>
                <a:sym typeface="Comfortaa Regular"/>
                <a:hlinkClick action="ppaction://hlinksldjump" r:id="rId5">
                  <a:extLst>
                    <a:ext uri="{A12FA001-AC4F-418D-AE19-62706E023703}">
                      <ahyp:hlinkClr val="tx"/>
                    </a:ext>
                  </a:extLst>
                </a:hlinkClick>
              </a:rPr>
              <a:t>Target audience</a:t>
            </a:r>
            <a:endParaRPr sz="1800">
              <a:solidFill>
                <a:srgbClr val="CACACA"/>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Solution Proposal</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SWOT Analysis</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Block Diagram 1 and Explanation</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Circuit Diagram</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Block Diagram 2 and Explanation</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Calculation</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Camera Specification</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Implementation </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Video Demonstration</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Budget </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Project Timeline</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Conclusion </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chemeClr val="lt1"/>
                </a:solidFill>
                <a:latin typeface="Comfortaa Regular"/>
                <a:ea typeface="Comfortaa Regular"/>
                <a:cs typeface="Comfortaa Regular"/>
                <a:sym typeface="Comfortaa Regular"/>
              </a:rPr>
              <a:t>Appendix: Code</a:t>
            </a:r>
            <a:endParaRPr>
              <a:solidFill>
                <a:schemeClr val="lt1"/>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a:solidFill>
                  <a:srgbClr val="CACACA"/>
                </a:solidFill>
                <a:latin typeface="Comfortaa Regular"/>
                <a:ea typeface="Comfortaa Regular"/>
                <a:cs typeface="Comfortaa Regular"/>
                <a:sym typeface="Comfortaa Regular"/>
              </a:rPr>
              <a:t> </a:t>
            </a:r>
            <a:endParaRPr>
              <a:solidFill>
                <a:srgbClr val="CACACA"/>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t/>
            </a:r>
            <a:endParaRPr>
              <a:solidFill>
                <a:srgbClr val="CACACA"/>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t/>
            </a:r>
            <a:endParaRPr>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6"/>
          <p:cNvSpPr txBox="1"/>
          <p:nvPr>
            <p:ph type="title"/>
          </p:nvPr>
        </p:nvSpPr>
        <p:spPr>
          <a:xfrm>
            <a:off x="1081300" y="132050"/>
            <a:ext cx="79617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 Components </a:t>
            </a:r>
            <a:endParaRPr b="1" sz="2460">
              <a:latin typeface="Comfortaa"/>
              <a:ea typeface="Comfortaa"/>
              <a:cs typeface="Comfortaa"/>
              <a:sym typeface="Comfortaa"/>
            </a:endParaRPr>
          </a:p>
        </p:txBody>
      </p:sp>
      <p:pic>
        <p:nvPicPr>
          <p:cNvPr id="422" name="Google Shape;422;p36"/>
          <p:cNvPicPr preferRelativeResize="0"/>
          <p:nvPr/>
        </p:nvPicPr>
        <p:blipFill>
          <a:blip r:embed="rId3">
            <a:alphaModFix/>
          </a:blip>
          <a:stretch>
            <a:fillRect/>
          </a:stretch>
        </p:blipFill>
        <p:spPr>
          <a:xfrm>
            <a:off x="1236625" y="761450"/>
            <a:ext cx="7519380" cy="4229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7"/>
          <p:cNvSpPr txBox="1"/>
          <p:nvPr>
            <p:ph type="title"/>
          </p:nvPr>
        </p:nvSpPr>
        <p:spPr>
          <a:xfrm>
            <a:off x="1081300" y="132050"/>
            <a:ext cx="79617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Head Detection </a:t>
            </a:r>
            <a:endParaRPr b="1" sz="2460">
              <a:latin typeface="Comfortaa"/>
              <a:ea typeface="Comfortaa"/>
              <a:cs typeface="Comfortaa"/>
              <a:sym typeface="Comfortaa"/>
            </a:endParaRPr>
          </a:p>
        </p:txBody>
      </p:sp>
      <p:pic>
        <p:nvPicPr>
          <p:cNvPr id="428" name="Google Shape;428;p37"/>
          <p:cNvPicPr preferRelativeResize="0"/>
          <p:nvPr/>
        </p:nvPicPr>
        <p:blipFill>
          <a:blip r:embed="rId3">
            <a:alphaModFix/>
          </a:blip>
          <a:stretch>
            <a:fillRect/>
          </a:stretch>
        </p:blipFill>
        <p:spPr>
          <a:xfrm>
            <a:off x="1302463" y="761450"/>
            <a:ext cx="7519380" cy="4229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ph type="title"/>
          </p:nvPr>
        </p:nvSpPr>
        <p:spPr>
          <a:xfrm>
            <a:off x="1081300" y="132050"/>
            <a:ext cx="79617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Working Relay and Bulb</a:t>
            </a:r>
            <a:endParaRPr b="1" sz="2460">
              <a:latin typeface="Comfortaa"/>
              <a:ea typeface="Comfortaa"/>
              <a:cs typeface="Comfortaa"/>
              <a:sym typeface="Comfortaa"/>
            </a:endParaRPr>
          </a:p>
        </p:txBody>
      </p:sp>
      <p:pic>
        <p:nvPicPr>
          <p:cNvPr id="434" name="Google Shape;434;p38"/>
          <p:cNvPicPr preferRelativeResize="0"/>
          <p:nvPr/>
        </p:nvPicPr>
        <p:blipFill>
          <a:blip r:embed="rId3">
            <a:alphaModFix/>
          </a:blip>
          <a:stretch>
            <a:fillRect/>
          </a:stretch>
        </p:blipFill>
        <p:spPr>
          <a:xfrm>
            <a:off x="1144050" y="708575"/>
            <a:ext cx="7519380" cy="42296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9"/>
          <p:cNvSpPr txBox="1"/>
          <p:nvPr>
            <p:ph type="title"/>
          </p:nvPr>
        </p:nvSpPr>
        <p:spPr>
          <a:xfrm>
            <a:off x="1081300" y="132050"/>
            <a:ext cx="5674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660">
                <a:latin typeface="Comfortaa"/>
                <a:ea typeface="Comfortaa"/>
                <a:cs typeface="Comfortaa"/>
                <a:sym typeface="Comfortaa"/>
              </a:rPr>
              <a:t>Video Demonstration</a:t>
            </a:r>
            <a:endParaRPr b="1" sz="2660">
              <a:latin typeface="Comfortaa"/>
              <a:ea typeface="Comfortaa"/>
              <a:cs typeface="Comfortaa"/>
              <a:sym typeface="Comfortaa"/>
            </a:endParaRPr>
          </a:p>
        </p:txBody>
      </p:sp>
      <p:pic>
        <p:nvPicPr>
          <p:cNvPr id="440" name="Google Shape;440;p39" title="IOT DEMO.mp4">
            <a:hlinkClick r:id="rId3"/>
          </p:cNvPr>
          <p:cNvPicPr preferRelativeResize="0"/>
          <p:nvPr/>
        </p:nvPicPr>
        <p:blipFill>
          <a:blip r:embed="rId4">
            <a:alphaModFix/>
          </a:blip>
          <a:stretch>
            <a:fillRect/>
          </a:stretch>
        </p:blipFill>
        <p:spPr>
          <a:xfrm>
            <a:off x="1081300" y="840275"/>
            <a:ext cx="6595850" cy="385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txBox="1"/>
          <p:nvPr>
            <p:ph type="title"/>
          </p:nvPr>
        </p:nvSpPr>
        <p:spPr>
          <a:xfrm>
            <a:off x="1081300" y="132050"/>
            <a:ext cx="5674200" cy="4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Budget</a:t>
            </a:r>
            <a:endParaRPr b="1" sz="2460">
              <a:latin typeface="Comfortaa"/>
              <a:ea typeface="Comfortaa"/>
              <a:cs typeface="Comfortaa"/>
              <a:sym typeface="Comfortaa"/>
            </a:endParaRPr>
          </a:p>
        </p:txBody>
      </p:sp>
      <p:graphicFrame>
        <p:nvGraphicFramePr>
          <p:cNvPr id="446" name="Google Shape;446;p40"/>
          <p:cNvGraphicFramePr/>
          <p:nvPr/>
        </p:nvGraphicFramePr>
        <p:xfrm>
          <a:off x="571150" y="1479200"/>
          <a:ext cx="3000000" cy="3000000"/>
        </p:xfrm>
        <a:graphic>
          <a:graphicData uri="http://schemas.openxmlformats.org/drawingml/2006/table">
            <a:tbl>
              <a:tblPr>
                <a:noFill/>
                <a:tableStyleId>{B5680B90-28CA-47D2-9C1B-4D3BD41B06D9}</a:tableStyleId>
              </a:tblPr>
              <a:tblGrid>
                <a:gridCol w="698825"/>
                <a:gridCol w="3306100"/>
                <a:gridCol w="1867925"/>
                <a:gridCol w="2392000"/>
              </a:tblGrid>
              <a:tr h="457175">
                <a:tc>
                  <a:txBody>
                    <a:bodyPr/>
                    <a:lstStyle/>
                    <a:p>
                      <a:pPr indent="0" lvl="0" marL="0" rtl="0" algn="l">
                        <a:spcBef>
                          <a:spcPts val="0"/>
                        </a:spcBef>
                        <a:spcAft>
                          <a:spcPts val="0"/>
                        </a:spcAft>
                        <a:buNone/>
                      </a:pPr>
                      <a:r>
                        <a:rPr lang="en-GB" sz="1800">
                          <a:solidFill>
                            <a:srgbClr val="FFFFFF"/>
                          </a:solidFill>
                        </a:rPr>
                        <a:t>SNO</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en-GB" sz="1800">
                          <a:solidFill>
                            <a:srgbClr val="FFFFFF"/>
                          </a:solidFill>
                        </a:rPr>
                        <a:t>Materials &amp; Specification</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en-GB" sz="1800">
                          <a:solidFill>
                            <a:srgbClr val="FFFFFF"/>
                          </a:solidFill>
                        </a:rPr>
                        <a:t>Quantity </a:t>
                      </a:r>
                      <a:endParaRPr sz="1800">
                        <a:solidFill>
                          <a:srgbClr val="FFFFFF"/>
                        </a:solidFill>
                      </a:endParaRPr>
                    </a:p>
                  </a:txBody>
                  <a:tcPr marT="91425" marB="91425" marR="91425" marL="91425"/>
                </a:tc>
                <a:tc>
                  <a:txBody>
                    <a:bodyPr/>
                    <a:lstStyle/>
                    <a:p>
                      <a:pPr indent="0" lvl="0" marL="0" rtl="0" algn="l">
                        <a:spcBef>
                          <a:spcPts val="0"/>
                        </a:spcBef>
                        <a:spcAft>
                          <a:spcPts val="0"/>
                        </a:spcAft>
                        <a:buNone/>
                      </a:pPr>
                      <a:r>
                        <a:rPr lang="en-GB" sz="1800">
                          <a:solidFill>
                            <a:srgbClr val="FFFFFF"/>
                          </a:solidFill>
                        </a:rPr>
                        <a:t>Cost(Rs)</a:t>
                      </a:r>
                      <a:endParaRPr sz="1800">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lnSpc>
                          <a:spcPct val="115000"/>
                        </a:lnSpc>
                        <a:spcBef>
                          <a:spcPts val="0"/>
                        </a:spcBef>
                        <a:spcAft>
                          <a:spcPts val="600"/>
                        </a:spcAft>
                        <a:buNone/>
                      </a:pPr>
                      <a:r>
                        <a:rPr lang="en-GB">
                          <a:solidFill>
                            <a:srgbClr val="FFFFFF"/>
                          </a:solidFill>
                          <a:latin typeface="Comfortaa Regular"/>
                          <a:ea typeface="Comfortaa Regular"/>
                          <a:cs typeface="Comfortaa Regular"/>
                          <a:sym typeface="Comfortaa Regular"/>
                        </a:rPr>
                        <a:t>2MP CMOS Ultra HD 1080P  8X Zoom , Night Vision wifi enabled</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4000</a:t>
                      </a:r>
                      <a:endParaRPr>
                        <a:solidFill>
                          <a:srgbClr val="FFFFFF"/>
                        </a:solidFill>
                        <a:latin typeface="Comfortaa Regular"/>
                        <a:ea typeface="Comfortaa Regular"/>
                        <a:cs typeface="Comfortaa Regular"/>
                        <a:sym typeface="Comfortaa Regul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2</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lnSpc>
                          <a:spcPct val="110000"/>
                        </a:lnSpc>
                        <a:spcBef>
                          <a:spcPts val="0"/>
                        </a:spcBef>
                        <a:spcAft>
                          <a:spcPts val="1000"/>
                        </a:spcAft>
                        <a:buNone/>
                      </a:pPr>
                      <a:r>
                        <a:rPr lang="en-GB">
                          <a:solidFill>
                            <a:srgbClr val="FFFFFF"/>
                          </a:solidFill>
                          <a:latin typeface="Comfortaa Regular"/>
                          <a:ea typeface="Comfortaa Regular"/>
                          <a:cs typeface="Comfortaa Regular"/>
                          <a:sym typeface="Comfortaa Regular"/>
                        </a:rPr>
                        <a:t>Robonics 5V 2 CHANNEL SOLID STATE RELAY MODULE 240V 2A OUTPUT WITH RESISTIVE FUSE</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353</a:t>
                      </a:r>
                      <a:endParaRPr>
                        <a:solidFill>
                          <a:srgbClr val="FFFFFF"/>
                        </a:solidFill>
                        <a:latin typeface="Comfortaa Regular"/>
                        <a:ea typeface="Comfortaa Regular"/>
                        <a:cs typeface="Comfortaa Regular"/>
                        <a:sym typeface="Comfortaa Regul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3</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Raspberry pi 4 , 4 gb Ram </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4085</a:t>
                      </a:r>
                      <a:endParaRPr>
                        <a:solidFill>
                          <a:srgbClr val="FFFFFF"/>
                        </a:solidFill>
                        <a:latin typeface="Comfortaa Regular"/>
                        <a:ea typeface="Comfortaa Regular"/>
                        <a:cs typeface="Comfortaa Regular"/>
                        <a:sym typeface="Comfortaa Regul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4</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Bulb with socket cord </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1</a:t>
                      </a:r>
                      <a:endParaRPr>
                        <a:solidFill>
                          <a:srgbClr val="FFFFFF"/>
                        </a:solidFill>
                        <a:latin typeface="Comfortaa Regular"/>
                        <a:ea typeface="Comfortaa Regular"/>
                        <a:cs typeface="Comfortaa Regular"/>
                        <a:sym typeface="Comfortaa Regular"/>
                      </a:endParaRPr>
                    </a:p>
                  </a:txBody>
                  <a:tcPr marT="91425" marB="91425" marR="91425" marL="91425"/>
                </a:tc>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300</a:t>
                      </a:r>
                      <a:endParaRPr>
                        <a:solidFill>
                          <a:srgbClr val="FFFFFF"/>
                        </a:solidFill>
                        <a:latin typeface="Comfortaa Regular"/>
                        <a:ea typeface="Comfortaa Regular"/>
                        <a:cs typeface="Comfortaa Regular"/>
                        <a:sym typeface="Comfortaa Regular"/>
                      </a:endParaRPr>
                    </a:p>
                  </a:txBody>
                  <a:tcPr marT="91425" marB="91425" marR="91425" marL="91425"/>
                </a:tc>
              </a:tr>
              <a:tr h="381000">
                <a:tc gridSpan="3">
                  <a:txBody>
                    <a:bodyPr/>
                    <a:lstStyle/>
                    <a:p>
                      <a:pPr indent="0" lvl="0" marL="0" rtl="0" algn="r">
                        <a:spcBef>
                          <a:spcPts val="0"/>
                        </a:spcBef>
                        <a:spcAft>
                          <a:spcPts val="0"/>
                        </a:spcAft>
                        <a:buNone/>
                      </a:pPr>
                      <a:r>
                        <a:rPr lang="en-GB">
                          <a:solidFill>
                            <a:srgbClr val="FFFFFF"/>
                          </a:solidFill>
                          <a:latin typeface="Comfortaa Regular"/>
                          <a:ea typeface="Comfortaa Regular"/>
                          <a:cs typeface="Comfortaa Regular"/>
                          <a:sym typeface="Comfortaa Regular"/>
                        </a:rPr>
                        <a:t>TOTAL</a:t>
                      </a:r>
                      <a:endParaRPr>
                        <a:solidFill>
                          <a:srgbClr val="FFFFFF"/>
                        </a:solidFill>
                        <a:latin typeface="Comfortaa Regular"/>
                        <a:ea typeface="Comfortaa Regular"/>
                        <a:cs typeface="Comfortaa Regular"/>
                        <a:sym typeface="Comfortaa Regular"/>
                      </a:endParaRPr>
                    </a:p>
                  </a:txBody>
                  <a:tcPr marT="91425" marB="91425" marR="91425" marL="91425"/>
                </a:tc>
                <a:tc hMerge="1"/>
                <a:tc hMerge="1"/>
                <a:tc>
                  <a:txBody>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8738</a:t>
                      </a:r>
                      <a:endParaRPr>
                        <a:solidFill>
                          <a:srgbClr val="FFFFFF"/>
                        </a:solidFill>
                        <a:latin typeface="Comfortaa Regular"/>
                        <a:ea typeface="Comfortaa Regular"/>
                        <a:cs typeface="Comfortaa Regular"/>
                        <a:sym typeface="Comfortaa Regul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1"/>
          <p:cNvSpPr txBox="1"/>
          <p:nvPr>
            <p:ph type="title"/>
          </p:nvPr>
        </p:nvSpPr>
        <p:spPr>
          <a:xfrm>
            <a:off x="1297500" y="236825"/>
            <a:ext cx="2509500" cy="47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mfortaa Regular"/>
                <a:ea typeface="Comfortaa Regular"/>
                <a:cs typeface="Comfortaa Regular"/>
                <a:sym typeface="Comfortaa Regular"/>
              </a:rPr>
              <a:t>Project timeline</a:t>
            </a:r>
            <a:endParaRPr>
              <a:latin typeface="Comfortaa Regular"/>
              <a:ea typeface="Comfortaa Regular"/>
              <a:cs typeface="Comfortaa Regular"/>
              <a:sym typeface="Comfortaa Regular"/>
            </a:endParaRPr>
          </a:p>
        </p:txBody>
      </p:sp>
      <p:sp>
        <p:nvSpPr>
          <p:cNvPr id="452" name="Google Shape;452;p41"/>
          <p:cNvSpPr txBox="1"/>
          <p:nvPr/>
        </p:nvSpPr>
        <p:spPr>
          <a:xfrm>
            <a:off x="1297500" y="1091050"/>
            <a:ext cx="1288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1</a:t>
            </a:r>
            <a:endParaRPr b="1" sz="1700">
              <a:solidFill>
                <a:srgbClr val="FFFFFF"/>
              </a:solidFill>
              <a:latin typeface="Roboto"/>
              <a:ea typeface="Roboto"/>
              <a:cs typeface="Roboto"/>
              <a:sym typeface="Roboto"/>
            </a:endParaRPr>
          </a:p>
        </p:txBody>
      </p:sp>
      <p:sp>
        <p:nvSpPr>
          <p:cNvPr id="453" name="Google Shape;453;p41"/>
          <p:cNvSpPr txBox="1"/>
          <p:nvPr/>
        </p:nvSpPr>
        <p:spPr>
          <a:xfrm>
            <a:off x="1569564" y="2872625"/>
            <a:ext cx="15693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Comfortaa"/>
                <a:ea typeface="Comfortaa"/>
                <a:cs typeface="Comfortaa"/>
                <a:sym typeface="Comfortaa"/>
              </a:rPr>
              <a:t>Software Designing </a:t>
            </a:r>
            <a:endParaRPr b="1">
              <a:solidFill>
                <a:srgbClr val="FFFFFF"/>
              </a:solidFill>
              <a:latin typeface="Comfortaa"/>
              <a:ea typeface="Comfortaa"/>
              <a:cs typeface="Comfortaa"/>
              <a:sym typeface="Comfortaa"/>
            </a:endParaRPr>
          </a:p>
          <a:p>
            <a:pPr indent="0" lvl="0" marL="0" rtl="0" algn="l">
              <a:spcBef>
                <a:spcPts val="1600"/>
              </a:spcBef>
              <a:spcAft>
                <a:spcPts val="0"/>
              </a:spcAft>
              <a:buNone/>
            </a:pPr>
            <a:r>
              <a:t/>
            </a:r>
            <a:endParaRPr b="1">
              <a:solidFill>
                <a:srgbClr val="FFFFFF"/>
              </a:solidFill>
              <a:latin typeface="Comfortaa"/>
              <a:ea typeface="Comfortaa"/>
              <a:cs typeface="Comfortaa"/>
              <a:sym typeface="Comfortaa"/>
            </a:endParaRPr>
          </a:p>
          <a:p>
            <a:pPr indent="0" lvl="0" marL="0" rtl="0" algn="l">
              <a:spcBef>
                <a:spcPts val="1600"/>
              </a:spcBef>
              <a:spcAft>
                <a:spcPts val="1600"/>
              </a:spcAft>
              <a:buNone/>
            </a:pPr>
            <a:r>
              <a:t/>
            </a:r>
            <a:endParaRPr b="1">
              <a:solidFill>
                <a:srgbClr val="FFFFFF"/>
              </a:solidFill>
              <a:latin typeface="Comfortaa"/>
              <a:ea typeface="Comfortaa"/>
              <a:cs typeface="Comfortaa"/>
              <a:sym typeface="Comfortaa"/>
            </a:endParaRPr>
          </a:p>
        </p:txBody>
      </p:sp>
      <p:sp>
        <p:nvSpPr>
          <p:cNvPr id="454" name="Google Shape;454;p41"/>
          <p:cNvSpPr txBox="1"/>
          <p:nvPr/>
        </p:nvSpPr>
        <p:spPr>
          <a:xfrm>
            <a:off x="3102450" y="2814875"/>
            <a:ext cx="1672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Software Implementation and checking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1600"/>
              </a:spcAft>
              <a:buNone/>
            </a:pPr>
            <a:r>
              <a:t/>
            </a:r>
            <a:endParaRPr>
              <a:solidFill>
                <a:srgbClr val="FFFFFF"/>
              </a:solidFill>
              <a:latin typeface="Comfortaa Regular"/>
              <a:ea typeface="Comfortaa Regular"/>
              <a:cs typeface="Comfortaa Regular"/>
              <a:sym typeface="Comfortaa Regular"/>
            </a:endParaRPr>
          </a:p>
        </p:txBody>
      </p:sp>
      <p:sp>
        <p:nvSpPr>
          <p:cNvPr id="455" name="Google Shape;455;p41"/>
          <p:cNvSpPr txBox="1"/>
          <p:nvPr/>
        </p:nvSpPr>
        <p:spPr>
          <a:xfrm>
            <a:off x="4935262" y="2814873"/>
            <a:ext cx="17619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fortaa Regular"/>
                <a:ea typeface="Comfortaa Regular"/>
                <a:cs typeface="Comfortaa Regular"/>
                <a:sym typeface="Comfortaa Regular"/>
              </a:rPr>
              <a:t>Hardware Designing and Implementation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rgbClr val="FFFFFF"/>
              </a:solidFill>
              <a:latin typeface="Comfortaa Regular"/>
              <a:ea typeface="Comfortaa Regular"/>
              <a:cs typeface="Comfortaa Regular"/>
              <a:sym typeface="Comfortaa Regular"/>
            </a:endParaRPr>
          </a:p>
          <a:p>
            <a:pPr indent="0" lvl="0" marL="0" rtl="0" algn="l">
              <a:spcBef>
                <a:spcPts val="1600"/>
              </a:spcBef>
              <a:spcAft>
                <a:spcPts val="1600"/>
              </a:spcAft>
              <a:buNone/>
            </a:pPr>
            <a:r>
              <a:t/>
            </a:r>
            <a:endParaRPr>
              <a:solidFill>
                <a:srgbClr val="FFFFFF"/>
              </a:solidFill>
              <a:latin typeface="Comfortaa Regular"/>
              <a:ea typeface="Comfortaa Regular"/>
              <a:cs typeface="Comfortaa Regular"/>
              <a:sym typeface="Comfortaa Regular"/>
            </a:endParaRPr>
          </a:p>
        </p:txBody>
      </p:sp>
      <p:sp>
        <p:nvSpPr>
          <p:cNvPr id="456" name="Google Shape;456;p41"/>
          <p:cNvSpPr txBox="1"/>
          <p:nvPr/>
        </p:nvSpPr>
        <p:spPr>
          <a:xfrm>
            <a:off x="6857873" y="2872625"/>
            <a:ext cx="20001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Comfortaa Regular"/>
                <a:ea typeface="Comfortaa Regular"/>
                <a:cs typeface="Comfortaa Regular"/>
                <a:sym typeface="Comfortaa Regular"/>
              </a:rPr>
              <a:t>Reviewing of the model , Sorting out the error and Final Implementation</a:t>
            </a:r>
            <a:endParaRPr>
              <a:solidFill>
                <a:schemeClr val="lt1"/>
              </a:solidFill>
              <a:latin typeface="Comfortaa Regular"/>
              <a:ea typeface="Comfortaa Regular"/>
              <a:cs typeface="Comfortaa Regular"/>
              <a:sym typeface="Comfortaa Regular"/>
            </a:endParaRPr>
          </a:p>
          <a:p>
            <a:pPr indent="0" lvl="0" marL="0" rtl="0" algn="l">
              <a:spcBef>
                <a:spcPts val="1600"/>
              </a:spcBef>
              <a:spcAft>
                <a:spcPts val="0"/>
              </a:spcAft>
              <a:buNone/>
            </a:pPr>
            <a:r>
              <a:t/>
            </a:r>
            <a:endParaRPr>
              <a:solidFill>
                <a:schemeClr val="lt1"/>
              </a:solidFill>
              <a:latin typeface="Comfortaa Regular"/>
              <a:ea typeface="Comfortaa Regular"/>
              <a:cs typeface="Comfortaa Regular"/>
              <a:sym typeface="Comfortaa Regular"/>
            </a:endParaRPr>
          </a:p>
          <a:p>
            <a:pPr indent="0" lvl="0" marL="0" rtl="0" algn="l">
              <a:spcBef>
                <a:spcPts val="1600"/>
              </a:spcBef>
              <a:spcAft>
                <a:spcPts val="1600"/>
              </a:spcAft>
              <a:buNone/>
            </a:pPr>
            <a:r>
              <a:t/>
            </a:r>
            <a:endParaRPr>
              <a:solidFill>
                <a:schemeClr val="lt1"/>
              </a:solidFill>
              <a:latin typeface="Comfortaa Regular"/>
              <a:ea typeface="Comfortaa Regular"/>
              <a:cs typeface="Comfortaa Regular"/>
              <a:sym typeface="Comfortaa Regular"/>
            </a:endParaRPr>
          </a:p>
        </p:txBody>
      </p:sp>
      <p:cxnSp>
        <p:nvCxnSpPr>
          <p:cNvPr id="457" name="Google Shape;457;p41"/>
          <p:cNvCxnSpPr/>
          <p:nvPr/>
        </p:nvCxnSpPr>
        <p:spPr>
          <a:xfrm>
            <a:off x="2382577" y="1379284"/>
            <a:ext cx="990600" cy="1082100"/>
          </a:xfrm>
          <a:prstGeom prst="straightConnector1">
            <a:avLst/>
          </a:prstGeom>
          <a:noFill/>
          <a:ln cap="flat" cmpd="sng" w="9525">
            <a:solidFill>
              <a:srgbClr val="FFFFFF"/>
            </a:solidFill>
            <a:prstDash val="solid"/>
            <a:round/>
            <a:headEnd len="med" w="med" type="none"/>
            <a:tailEnd len="med" w="med" type="none"/>
          </a:ln>
        </p:spPr>
      </p:cxnSp>
      <p:sp>
        <p:nvSpPr>
          <p:cNvPr id="458" name="Google Shape;458;p41"/>
          <p:cNvSpPr/>
          <p:nvPr/>
        </p:nvSpPr>
        <p:spPr>
          <a:xfrm flipH="1">
            <a:off x="1555392" y="2263089"/>
            <a:ext cx="1837200" cy="210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59" name="Google Shape;459;p41"/>
          <p:cNvSpPr/>
          <p:nvPr/>
        </p:nvSpPr>
        <p:spPr>
          <a:xfrm>
            <a:off x="1554694" y="2495241"/>
            <a:ext cx="1837200" cy="210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0" name="Google Shape;460;p41"/>
          <p:cNvCxnSpPr/>
          <p:nvPr/>
        </p:nvCxnSpPr>
        <p:spPr>
          <a:xfrm>
            <a:off x="4078271" y="1379284"/>
            <a:ext cx="990600" cy="1082100"/>
          </a:xfrm>
          <a:prstGeom prst="straightConnector1">
            <a:avLst/>
          </a:prstGeom>
          <a:noFill/>
          <a:ln cap="flat" cmpd="sng" w="9525">
            <a:solidFill>
              <a:srgbClr val="FFFFFF"/>
            </a:solidFill>
            <a:prstDash val="solid"/>
            <a:round/>
            <a:headEnd len="med" w="med" type="none"/>
            <a:tailEnd len="med" w="med" type="none"/>
          </a:ln>
        </p:spPr>
      </p:cxnSp>
      <p:sp>
        <p:nvSpPr>
          <p:cNvPr id="461" name="Google Shape;461;p41"/>
          <p:cNvSpPr/>
          <p:nvPr/>
        </p:nvSpPr>
        <p:spPr>
          <a:xfrm flipH="1">
            <a:off x="3251085" y="2263089"/>
            <a:ext cx="1837200" cy="2100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62" name="Google Shape;462;p41"/>
          <p:cNvSpPr/>
          <p:nvPr/>
        </p:nvSpPr>
        <p:spPr>
          <a:xfrm>
            <a:off x="3250388" y="2495241"/>
            <a:ext cx="1837200" cy="2100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3" name="Google Shape;463;p41"/>
          <p:cNvCxnSpPr/>
          <p:nvPr/>
        </p:nvCxnSpPr>
        <p:spPr>
          <a:xfrm>
            <a:off x="5778283" y="1378059"/>
            <a:ext cx="990600" cy="1082100"/>
          </a:xfrm>
          <a:prstGeom prst="straightConnector1">
            <a:avLst/>
          </a:prstGeom>
          <a:noFill/>
          <a:ln cap="flat" cmpd="sng" w="9525">
            <a:solidFill>
              <a:schemeClr val="accent3"/>
            </a:solidFill>
            <a:prstDash val="solid"/>
            <a:round/>
            <a:headEnd len="med" w="med" type="none"/>
            <a:tailEnd len="med" w="med" type="none"/>
          </a:ln>
        </p:spPr>
      </p:cxnSp>
      <p:sp>
        <p:nvSpPr>
          <p:cNvPr id="464" name="Google Shape;464;p41"/>
          <p:cNvSpPr/>
          <p:nvPr/>
        </p:nvSpPr>
        <p:spPr>
          <a:xfrm flipH="1">
            <a:off x="4982870" y="2266014"/>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5" name="Google Shape;465;p41"/>
          <p:cNvSpPr/>
          <p:nvPr/>
        </p:nvSpPr>
        <p:spPr>
          <a:xfrm>
            <a:off x="4982907" y="2492823"/>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6" name="Google Shape;466;p41"/>
          <p:cNvSpPr/>
          <p:nvPr/>
        </p:nvSpPr>
        <p:spPr>
          <a:xfrm flipH="1">
            <a:off x="6625731" y="2266014"/>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7" name="Google Shape;467;p41"/>
          <p:cNvSpPr/>
          <p:nvPr/>
        </p:nvSpPr>
        <p:spPr>
          <a:xfrm>
            <a:off x="6635071" y="2492816"/>
            <a:ext cx="1837200" cy="2100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8" name="Google Shape;468;p41"/>
          <p:cNvSpPr txBox="1"/>
          <p:nvPr/>
        </p:nvSpPr>
        <p:spPr>
          <a:xfrm>
            <a:off x="3009689" y="993500"/>
            <a:ext cx="1672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3</a:t>
            </a:r>
            <a:endParaRPr b="1" sz="1700">
              <a:solidFill>
                <a:srgbClr val="FFFFFF"/>
              </a:solidFill>
              <a:latin typeface="Roboto"/>
              <a:ea typeface="Roboto"/>
              <a:cs typeface="Roboto"/>
              <a:sym typeface="Roboto"/>
            </a:endParaRPr>
          </a:p>
        </p:txBody>
      </p:sp>
      <p:sp>
        <p:nvSpPr>
          <p:cNvPr id="469" name="Google Shape;469;p41"/>
          <p:cNvSpPr txBox="1"/>
          <p:nvPr/>
        </p:nvSpPr>
        <p:spPr>
          <a:xfrm>
            <a:off x="4577787" y="993500"/>
            <a:ext cx="1672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4 -7 </a:t>
            </a:r>
            <a:endParaRPr b="1" sz="1700">
              <a:solidFill>
                <a:srgbClr val="FFFFFF"/>
              </a:solidFill>
              <a:latin typeface="Roboto"/>
              <a:ea typeface="Roboto"/>
              <a:cs typeface="Roboto"/>
              <a:sym typeface="Roboto"/>
            </a:endParaRPr>
          </a:p>
        </p:txBody>
      </p:sp>
      <p:cxnSp>
        <p:nvCxnSpPr>
          <p:cNvPr id="470" name="Google Shape;470;p41"/>
          <p:cNvCxnSpPr/>
          <p:nvPr/>
        </p:nvCxnSpPr>
        <p:spPr>
          <a:xfrm>
            <a:off x="7458921" y="1433534"/>
            <a:ext cx="990600" cy="1082100"/>
          </a:xfrm>
          <a:prstGeom prst="straightConnector1">
            <a:avLst/>
          </a:prstGeom>
          <a:noFill/>
          <a:ln cap="flat" cmpd="sng" w="9525">
            <a:solidFill>
              <a:schemeClr val="accent3"/>
            </a:solidFill>
            <a:prstDash val="solid"/>
            <a:round/>
            <a:headEnd len="med" w="med" type="none"/>
            <a:tailEnd len="med" w="med" type="none"/>
          </a:ln>
        </p:spPr>
      </p:cxnSp>
      <p:sp>
        <p:nvSpPr>
          <p:cNvPr id="471" name="Google Shape;471;p41"/>
          <p:cNvSpPr txBox="1"/>
          <p:nvPr/>
        </p:nvSpPr>
        <p:spPr>
          <a:xfrm>
            <a:off x="6708209" y="993475"/>
            <a:ext cx="1672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GB" sz="1700">
                <a:solidFill>
                  <a:srgbClr val="FFFFFF"/>
                </a:solidFill>
                <a:latin typeface="Roboto"/>
                <a:ea typeface="Roboto"/>
                <a:cs typeface="Roboto"/>
                <a:sym typeface="Roboto"/>
              </a:rPr>
              <a:t>Week 8</a:t>
            </a:r>
            <a:endParaRPr b="1" sz="17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type="title"/>
          </p:nvPr>
        </p:nvSpPr>
        <p:spPr>
          <a:xfrm>
            <a:off x="1081300" y="132050"/>
            <a:ext cx="5674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Conclusion</a:t>
            </a:r>
            <a:endParaRPr b="1" sz="2460">
              <a:latin typeface="Comfortaa"/>
              <a:ea typeface="Comfortaa"/>
              <a:cs typeface="Comfortaa"/>
              <a:sym typeface="Comfortaa"/>
            </a:endParaRPr>
          </a:p>
        </p:txBody>
      </p:sp>
      <p:sp>
        <p:nvSpPr>
          <p:cNvPr id="477" name="Google Shape;477;p42"/>
          <p:cNvSpPr txBox="1"/>
          <p:nvPr>
            <p:ph idx="1" type="body"/>
          </p:nvPr>
        </p:nvSpPr>
        <p:spPr>
          <a:xfrm>
            <a:off x="1268425" y="782650"/>
            <a:ext cx="7538100" cy="15615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200"/>
              </a:spcAft>
              <a:buSzPts val="523"/>
              <a:buNone/>
            </a:pPr>
            <a:r>
              <a:rPr b="1" lang="en-GB" sz="1507">
                <a:latin typeface="Comfortaa"/>
                <a:ea typeface="Comfortaa"/>
                <a:cs typeface="Comfortaa"/>
                <a:sym typeface="Comfortaa"/>
              </a:rPr>
              <a:t>In this fast pace World, Electricity demand is increasing exponentially. On Forecasting the future demand, we need more resources to run the world. Hence it is necessary to Save Electricity to large extent. We hope that our product E-Conserve may contribute to this vision.</a:t>
            </a:r>
            <a:endParaRPr b="1" sz="1507">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3"/>
          <p:cNvSpPr txBox="1"/>
          <p:nvPr>
            <p:ph type="title"/>
          </p:nvPr>
        </p:nvSpPr>
        <p:spPr>
          <a:xfrm>
            <a:off x="1081300" y="132050"/>
            <a:ext cx="5674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Appendix : Code </a:t>
            </a:r>
            <a:endParaRPr b="1" sz="2460">
              <a:latin typeface="Comfortaa"/>
              <a:ea typeface="Comfortaa"/>
              <a:cs typeface="Comfortaa"/>
              <a:sym typeface="Comfortaa"/>
            </a:endParaRPr>
          </a:p>
        </p:txBody>
      </p:sp>
      <p:pic>
        <p:nvPicPr>
          <p:cNvPr id="483" name="Google Shape;483;p43"/>
          <p:cNvPicPr preferRelativeResize="0"/>
          <p:nvPr/>
        </p:nvPicPr>
        <p:blipFill>
          <a:blip r:embed="rId3">
            <a:alphaModFix/>
          </a:blip>
          <a:stretch>
            <a:fillRect/>
          </a:stretch>
        </p:blipFill>
        <p:spPr>
          <a:xfrm>
            <a:off x="1799125" y="808775"/>
            <a:ext cx="5545762" cy="4122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txBox="1"/>
          <p:nvPr>
            <p:ph type="title"/>
          </p:nvPr>
        </p:nvSpPr>
        <p:spPr>
          <a:xfrm>
            <a:off x="1081300" y="132050"/>
            <a:ext cx="5674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Appendix : Code </a:t>
            </a:r>
            <a:endParaRPr b="1" sz="2460">
              <a:latin typeface="Comfortaa"/>
              <a:ea typeface="Comfortaa"/>
              <a:cs typeface="Comfortaa"/>
              <a:sym typeface="Comfortaa"/>
            </a:endParaRPr>
          </a:p>
        </p:txBody>
      </p:sp>
      <p:pic>
        <p:nvPicPr>
          <p:cNvPr id="489" name="Google Shape;489;p44"/>
          <p:cNvPicPr preferRelativeResize="0"/>
          <p:nvPr/>
        </p:nvPicPr>
        <p:blipFill>
          <a:blip r:embed="rId3">
            <a:alphaModFix/>
          </a:blip>
          <a:stretch>
            <a:fillRect/>
          </a:stretch>
        </p:blipFill>
        <p:spPr>
          <a:xfrm>
            <a:off x="1174150" y="716450"/>
            <a:ext cx="6795710" cy="4122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txBox="1"/>
          <p:nvPr>
            <p:ph type="title"/>
          </p:nvPr>
        </p:nvSpPr>
        <p:spPr>
          <a:xfrm>
            <a:off x="1081300" y="132050"/>
            <a:ext cx="5674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Appendix : Code </a:t>
            </a:r>
            <a:endParaRPr b="1" sz="2460">
              <a:latin typeface="Comfortaa"/>
              <a:ea typeface="Comfortaa"/>
              <a:cs typeface="Comfortaa"/>
              <a:sym typeface="Comfortaa"/>
            </a:endParaRPr>
          </a:p>
        </p:txBody>
      </p:sp>
      <p:pic>
        <p:nvPicPr>
          <p:cNvPr id="495" name="Google Shape;495;p45"/>
          <p:cNvPicPr preferRelativeResize="0"/>
          <p:nvPr/>
        </p:nvPicPr>
        <p:blipFill>
          <a:blip r:embed="rId3">
            <a:alphaModFix/>
          </a:blip>
          <a:stretch>
            <a:fillRect/>
          </a:stretch>
        </p:blipFill>
        <p:spPr>
          <a:xfrm>
            <a:off x="1194275" y="842475"/>
            <a:ext cx="6521399" cy="412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269075"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207" name="Google Shape;207;p19"/>
          <p:cNvSpPr txBox="1"/>
          <p:nvPr>
            <p:ph idx="1" type="body"/>
          </p:nvPr>
        </p:nvSpPr>
        <p:spPr>
          <a:xfrm>
            <a:off x="1093875" y="806525"/>
            <a:ext cx="4762500" cy="411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600">
                <a:latin typeface="Comfortaa"/>
                <a:ea typeface="Comfortaa"/>
                <a:cs typeface="Comfortaa"/>
                <a:sym typeface="Comfortaa"/>
              </a:rPr>
              <a:t>We may have came across many situations wherein we are confused in switching on particular fan or lights among different switches in a very large room.  </a:t>
            </a:r>
            <a:endParaRPr sz="1600">
              <a:latin typeface="Comfortaa"/>
              <a:ea typeface="Comfortaa"/>
              <a:cs typeface="Comfortaa"/>
              <a:sym typeface="Comfortaa"/>
            </a:endParaRPr>
          </a:p>
          <a:p>
            <a:pPr indent="0" lvl="0" marL="0" rtl="0" algn="just">
              <a:spcBef>
                <a:spcPts val="1200"/>
              </a:spcBef>
              <a:spcAft>
                <a:spcPts val="0"/>
              </a:spcAft>
              <a:buNone/>
            </a:pPr>
            <a:r>
              <a:rPr lang="en-GB" sz="1600">
                <a:latin typeface="Comfortaa"/>
                <a:ea typeface="Comfortaa"/>
                <a:cs typeface="Comfortaa"/>
                <a:sym typeface="Comfortaa"/>
              </a:rPr>
              <a:t>Or we may have noticed appliances is on condition even though there are nobody sitting near it.</a:t>
            </a:r>
            <a:endParaRPr sz="1600">
              <a:latin typeface="Comfortaa"/>
              <a:ea typeface="Comfortaa"/>
              <a:cs typeface="Comfortaa"/>
              <a:sym typeface="Comfortaa"/>
            </a:endParaRPr>
          </a:p>
          <a:p>
            <a:pPr indent="0" lvl="0" marL="0" rtl="0" algn="just">
              <a:spcBef>
                <a:spcPts val="1200"/>
              </a:spcBef>
              <a:spcAft>
                <a:spcPts val="0"/>
              </a:spcAft>
              <a:buNone/>
            </a:pPr>
            <a:r>
              <a:rPr lang="en-GB" sz="1600">
                <a:latin typeface="Comfortaa"/>
                <a:ea typeface="Comfortaa"/>
                <a:cs typeface="Comfortaa"/>
                <a:sym typeface="Comfortaa"/>
              </a:rPr>
              <a:t>These are the problems, although simple but can be rooted to Increase in Energy Consumption,</a:t>
            </a:r>
            <a:endParaRPr sz="1600">
              <a:latin typeface="Comfortaa"/>
              <a:ea typeface="Comfortaa"/>
              <a:cs typeface="Comfortaa"/>
              <a:sym typeface="Comfortaa"/>
            </a:endParaRPr>
          </a:p>
          <a:p>
            <a:pPr indent="0" lvl="0" marL="0" rtl="0" algn="just">
              <a:spcBef>
                <a:spcPts val="1200"/>
              </a:spcBef>
              <a:spcAft>
                <a:spcPts val="1200"/>
              </a:spcAft>
              <a:buNone/>
            </a:pPr>
            <a:r>
              <a:rPr lang="en-GB" sz="1600">
                <a:latin typeface="Comfortaa"/>
                <a:ea typeface="Comfortaa"/>
                <a:cs typeface="Comfortaa"/>
                <a:sym typeface="Comfortaa"/>
              </a:rPr>
              <a:t>It is more apparent in Large scale     industries, schools, colleges and offices. </a:t>
            </a:r>
            <a:endParaRPr sz="1600">
              <a:latin typeface="Comfortaa"/>
              <a:ea typeface="Comfortaa"/>
              <a:cs typeface="Comfortaa"/>
              <a:sym typeface="Comfortaa"/>
            </a:endParaRPr>
          </a:p>
        </p:txBody>
      </p:sp>
      <p:grpSp>
        <p:nvGrpSpPr>
          <p:cNvPr id="208" name="Google Shape;208;p19"/>
          <p:cNvGrpSpPr/>
          <p:nvPr/>
        </p:nvGrpSpPr>
        <p:grpSpPr>
          <a:xfrm>
            <a:off x="6035044" y="1373252"/>
            <a:ext cx="2873209" cy="2293187"/>
            <a:chOff x="6247225" y="895424"/>
            <a:chExt cx="5036300" cy="3936125"/>
          </a:xfrm>
        </p:grpSpPr>
        <p:pic>
          <p:nvPicPr>
            <p:cNvPr id="209" name="Google Shape;209;p19"/>
            <p:cNvPicPr preferRelativeResize="0"/>
            <p:nvPr/>
          </p:nvPicPr>
          <p:blipFill rotWithShape="1">
            <a:blip r:embed="rId3">
              <a:alphaModFix/>
            </a:blip>
            <a:srcRect b="29782" l="13121" r="13246" t="26199"/>
            <a:stretch/>
          </p:blipFill>
          <p:spPr>
            <a:xfrm>
              <a:off x="6247225" y="895431"/>
              <a:ext cx="1259075" cy="672859"/>
            </a:xfrm>
            <a:prstGeom prst="rect">
              <a:avLst/>
            </a:prstGeom>
            <a:noFill/>
            <a:ln>
              <a:noFill/>
            </a:ln>
          </p:spPr>
        </p:pic>
        <p:pic>
          <p:nvPicPr>
            <p:cNvPr id="210" name="Google Shape;210;p19"/>
            <p:cNvPicPr preferRelativeResize="0"/>
            <p:nvPr/>
          </p:nvPicPr>
          <p:blipFill rotWithShape="1">
            <a:blip r:embed="rId3">
              <a:alphaModFix/>
            </a:blip>
            <a:srcRect b="29782" l="13121" r="13246" t="26199"/>
            <a:stretch/>
          </p:blipFill>
          <p:spPr>
            <a:xfrm>
              <a:off x="6247225" y="1530907"/>
              <a:ext cx="1259075" cy="672859"/>
            </a:xfrm>
            <a:prstGeom prst="rect">
              <a:avLst/>
            </a:prstGeom>
            <a:noFill/>
            <a:ln>
              <a:noFill/>
            </a:ln>
          </p:spPr>
        </p:pic>
        <p:pic>
          <p:nvPicPr>
            <p:cNvPr id="211" name="Google Shape;211;p19"/>
            <p:cNvPicPr preferRelativeResize="0"/>
            <p:nvPr/>
          </p:nvPicPr>
          <p:blipFill rotWithShape="1">
            <a:blip r:embed="rId3">
              <a:alphaModFix/>
            </a:blip>
            <a:srcRect b="29782" l="13121" r="13246" t="26199"/>
            <a:stretch/>
          </p:blipFill>
          <p:spPr>
            <a:xfrm>
              <a:off x="7506300" y="895424"/>
              <a:ext cx="1259075" cy="672859"/>
            </a:xfrm>
            <a:prstGeom prst="rect">
              <a:avLst/>
            </a:prstGeom>
            <a:noFill/>
            <a:ln>
              <a:noFill/>
            </a:ln>
          </p:spPr>
        </p:pic>
        <p:pic>
          <p:nvPicPr>
            <p:cNvPr id="212" name="Google Shape;212;p19"/>
            <p:cNvPicPr preferRelativeResize="0"/>
            <p:nvPr/>
          </p:nvPicPr>
          <p:blipFill rotWithShape="1">
            <a:blip r:embed="rId3">
              <a:alphaModFix/>
            </a:blip>
            <a:srcRect b="29782" l="13121" r="13246" t="26199"/>
            <a:stretch/>
          </p:blipFill>
          <p:spPr>
            <a:xfrm>
              <a:off x="7506300" y="1530907"/>
              <a:ext cx="1259075" cy="672859"/>
            </a:xfrm>
            <a:prstGeom prst="rect">
              <a:avLst/>
            </a:prstGeom>
            <a:noFill/>
            <a:ln>
              <a:noFill/>
            </a:ln>
          </p:spPr>
        </p:pic>
        <p:pic>
          <p:nvPicPr>
            <p:cNvPr id="213" name="Google Shape;213;p19"/>
            <p:cNvPicPr preferRelativeResize="0"/>
            <p:nvPr/>
          </p:nvPicPr>
          <p:blipFill rotWithShape="1">
            <a:blip r:embed="rId3">
              <a:alphaModFix/>
            </a:blip>
            <a:srcRect b="29782" l="13121" r="13246" t="26199"/>
            <a:stretch/>
          </p:blipFill>
          <p:spPr>
            <a:xfrm>
              <a:off x="6247225" y="2203766"/>
              <a:ext cx="1259075" cy="672859"/>
            </a:xfrm>
            <a:prstGeom prst="rect">
              <a:avLst/>
            </a:prstGeom>
            <a:noFill/>
            <a:ln>
              <a:noFill/>
            </a:ln>
          </p:spPr>
        </p:pic>
        <p:pic>
          <p:nvPicPr>
            <p:cNvPr id="214" name="Google Shape;214;p19"/>
            <p:cNvPicPr preferRelativeResize="0"/>
            <p:nvPr/>
          </p:nvPicPr>
          <p:blipFill rotWithShape="1">
            <a:blip r:embed="rId3">
              <a:alphaModFix/>
            </a:blip>
            <a:srcRect b="29782" l="13121" r="13246" t="26199"/>
            <a:stretch/>
          </p:blipFill>
          <p:spPr>
            <a:xfrm>
              <a:off x="7506300" y="2203766"/>
              <a:ext cx="1259075" cy="672859"/>
            </a:xfrm>
            <a:prstGeom prst="rect">
              <a:avLst/>
            </a:prstGeom>
            <a:noFill/>
            <a:ln>
              <a:noFill/>
            </a:ln>
          </p:spPr>
        </p:pic>
        <p:pic>
          <p:nvPicPr>
            <p:cNvPr id="215" name="Google Shape;215;p19"/>
            <p:cNvPicPr preferRelativeResize="0"/>
            <p:nvPr/>
          </p:nvPicPr>
          <p:blipFill rotWithShape="1">
            <a:blip r:embed="rId3">
              <a:alphaModFix/>
            </a:blip>
            <a:srcRect b="29782" l="13121" r="13246" t="26199"/>
            <a:stretch/>
          </p:blipFill>
          <p:spPr>
            <a:xfrm>
              <a:off x="6247225" y="2850356"/>
              <a:ext cx="1259075" cy="672859"/>
            </a:xfrm>
            <a:prstGeom prst="rect">
              <a:avLst/>
            </a:prstGeom>
            <a:noFill/>
            <a:ln>
              <a:noFill/>
            </a:ln>
          </p:spPr>
        </p:pic>
        <p:pic>
          <p:nvPicPr>
            <p:cNvPr id="216" name="Google Shape;216;p19"/>
            <p:cNvPicPr preferRelativeResize="0"/>
            <p:nvPr/>
          </p:nvPicPr>
          <p:blipFill rotWithShape="1">
            <a:blip r:embed="rId3">
              <a:alphaModFix/>
            </a:blip>
            <a:srcRect b="29782" l="13121" r="13246" t="26199"/>
            <a:stretch/>
          </p:blipFill>
          <p:spPr>
            <a:xfrm>
              <a:off x="6247225" y="3485832"/>
              <a:ext cx="1259075" cy="672859"/>
            </a:xfrm>
            <a:prstGeom prst="rect">
              <a:avLst/>
            </a:prstGeom>
            <a:noFill/>
            <a:ln>
              <a:noFill/>
            </a:ln>
          </p:spPr>
        </p:pic>
        <p:pic>
          <p:nvPicPr>
            <p:cNvPr id="217" name="Google Shape;217;p19"/>
            <p:cNvPicPr preferRelativeResize="0"/>
            <p:nvPr/>
          </p:nvPicPr>
          <p:blipFill rotWithShape="1">
            <a:blip r:embed="rId3">
              <a:alphaModFix/>
            </a:blip>
            <a:srcRect b="29782" l="13121" r="13246" t="26199"/>
            <a:stretch/>
          </p:blipFill>
          <p:spPr>
            <a:xfrm>
              <a:off x="7506300" y="2850349"/>
              <a:ext cx="1259075" cy="672859"/>
            </a:xfrm>
            <a:prstGeom prst="rect">
              <a:avLst/>
            </a:prstGeom>
            <a:noFill/>
            <a:ln>
              <a:noFill/>
            </a:ln>
          </p:spPr>
        </p:pic>
        <p:pic>
          <p:nvPicPr>
            <p:cNvPr id="218" name="Google Shape;218;p19"/>
            <p:cNvPicPr preferRelativeResize="0"/>
            <p:nvPr/>
          </p:nvPicPr>
          <p:blipFill rotWithShape="1">
            <a:blip r:embed="rId3">
              <a:alphaModFix/>
            </a:blip>
            <a:srcRect b="29782" l="13121" r="13246" t="26199"/>
            <a:stretch/>
          </p:blipFill>
          <p:spPr>
            <a:xfrm>
              <a:off x="7506300" y="3485832"/>
              <a:ext cx="1259075" cy="672859"/>
            </a:xfrm>
            <a:prstGeom prst="rect">
              <a:avLst/>
            </a:prstGeom>
            <a:noFill/>
            <a:ln>
              <a:noFill/>
            </a:ln>
          </p:spPr>
        </p:pic>
        <p:pic>
          <p:nvPicPr>
            <p:cNvPr id="219" name="Google Shape;219;p19"/>
            <p:cNvPicPr preferRelativeResize="0"/>
            <p:nvPr/>
          </p:nvPicPr>
          <p:blipFill rotWithShape="1">
            <a:blip r:embed="rId3">
              <a:alphaModFix/>
            </a:blip>
            <a:srcRect b="29782" l="13121" r="13246" t="26199"/>
            <a:stretch/>
          </p:blipFill>
          <p:spPr>
            <a:xfrm>
              <a:off x="6247225" y="4158691"/>
              <a:ext cx="1259075" cy="672859"/>
            </a:xfrm>
            <a:prstGeom prst="rect">
              <a:avLst/>
            </a:prstGeom>
            <a:noFill/>
            <a:ln>
              <a:noFill/>
            </a:ln>
          </p:spPr>
        </p:pic>
        <p:pic>
          <p:nvPicPr>
            <p:cNvPr id="220" name="Google Shape;220;p19"/>
            <p:cNvPicPr preferRelativeResize="0"/>
            <p:nvPr/>
          </p:nvPicPr>
          <p:blipFill rotWithShape="1">
            <a:blip r:embed="rId3">
              <a:alphaModFix/>
            </a:blip>
            <a:srcRect b="29782" l="13121" r="13246" t="26199"/>
            <a:stretch/>
          </p:blipFill>
          <p:spPr>
            <a:xfrm>
              <a:off x="7506300" y="4158691"/>
              <a:ext cx="1259075" cy="672859"/>
            </a:xfrm>
            <a:prstGeom prst="rect">
              <a:avLst/>
            </a:prstGeom>
            <a:noFill/>
            <a:ln>
              <a:noFill/>
            </a:ln>
          </p:spPr>
        </p:pic>
        <p:pic>
          <p:nvPicPr>
            <p:cNvPr id="221" name="Google Shape;221;p19"/>
            <p:cNvPicPr preferRelativeResize="0"/>
            <p:nvPr/>
          </p:nvPicPr>
          <p:blipFill rotWithShape="1">
            <a:blip r:embed="rId3">
              <a:alphaModFix/>
            </a:blip>
            <a:srcRect b="29782" l="13121" r="13246" t="26199"/>
            <a:stretch/>
          </p:blipFill>
          <p:spPr>
            <a:xfrm>
              <a:off x="8765375" y="2850356"/>
              <a:ext cx="1259075" cy="672859"/>
            </a:xfrm>
            <a:prstGeom prst="rect">
              <a:avLst/>
            </a:prstGeom>
            <a:noFill/>
            <a:ln>
              <a:noFill/>
            </a:ln>
          </p:spPr>
        </p:pic>
        <p:pic>
          <p:nvPicPr>
            <p:cNvPr id="222" name="Google Shape;222;p19"/>
            <p:cNvPicPr preferRelativeResize="0"/>
            <p:nvPr/>
          </p:nvPicPr>
          <p:blipFill rotWithShape="1">
            <a:blip r:embed="rId3">
              <a:alphaModFix/>
            </a:blip>
            <a:srcRect b="29782" l="13121" r="13246" t="26199"/>
            <a:stretch/>
          </p:blipFill>
          <p:spPr>
            <a:xfrm>
              <a:off x="8765375" y="3485832"/>
              <a:ext cx="1259075" cy="672859"/>
            </a:xfrm>
            <a:prstGeom prst="rect">
              <a:avLst/>
            </a:prstGeom>
            <a:noFill/>
            <a:ln>
              <a:noFill/>
            </a:ln>
          </p:spPr>
        </p:pic>
        <p:pic>
          <p:nvPicPr>
            <p:cNvPr id="223" name="Google Shape;223;p19"/>
            <p:cNvPicPr preferRelativeResize="0"/>
            <p:nvPr/>
          </p:nvPicPr>
          <p:blipFill rotWithShape="1">
            <a:blip r:embed="rId3">
              <a:alphaModFix/>
            </a:blip>
            <a:srcRect b="29782" l="13121" r="13246" t="26199"/>
            <a:stretch/>
          </p:blipFill>
          <p:spPr>
            <a:xfrm>
              <a:off x="10024450" y="2850349"/>
              <a:ext cx="1259075" cy="672859"/>
            </a:xfrm>
            <a:prstGeom prst="rect">
              <a:avLst/>
            </a:prstGeom>
            <a:noFill/>
            <a:ln>
              <a:noFill/>
            </a:ln>
          </p:spPr>
        </p:pic>
        <p:pic>
          <p:nvPicPr>
            <p:cNvPr id="224" name="Google Shape;224;p19"/>
            <p:cNvPicPr preferRelativeResize="0"/>
            <p:nvPr/>
          </p:nvPicPr>
          <p:blipFill rotWithShape="1">
            <a:blip r:embed="rId3">
              <a:alphaModFix/>
            </a:blip>
            <a:srcRect b="29782" l="13121" r="13246" t="26199"/>
            <a:stretch/>
          </p:blipFill>
          <p:spPr>
            <a:xfrm>
              <a:off x="10024450" y="3485832"/>
              <a:ext cx="1259075" cy="672859"/>
            </a:xfrm>
            <a:prstGeom prst="rect">
              <a:avLst/>
            </a:prstGeom>
            <a:noFill/>
            <a:ln>
              <a:noFill/>
            </a:ln>
          </p:spPr>
        </p:pic>
        <p:pic>
          <p:nvPicPr>
            <p:cNvPr id="225" name="Google Shape;225;p19"/>
            <p:cNvPicPr preferRelativeResize="0"/>
            <p:nvPr/>
          </p:nvPicPr>
          <p:blipFill rotWithShape="1">
            <a:blip r:embed="rId3">
              <a:alphaModFix/>
            </a:blip>
            <a:srcRect b="29782" l="13121" r="13246" t="26199"/>
            <a:stretch/>
          </p:blipFill>
          <p:spPr>
            <a:xfrm>
              <a:off x="8765375" y="4158691"/>
              <a:ext cx="1259075" cy="672859"/>
            </a:xfrm>
            <a:prstGeom prst="rect">
              <a:avLst/>
            </a:prstGeom>
            <a:noFill/>
            <a:ln>
              <a:noFill/>
            </a:ln>
          </p:spPr>
        </p:pic>
        <p:pic>
          <p:nvPicPr>
            <p:cNvPr id="226" name="Google Shape;226;p19"/>
            <p:cNvPicPr preferRelativeResize="0"/>
            <p:nvPr/>
          </p:nvPicPr>
          <p:blipFill rotWithShape="1">
            <a:blip r:embed="rId3">
              <a:alphaModFix/>
            </a:blip>
            <a:srcRect b="29782" l="13121" r="13246" t="26199"/>
            <a:stretch/>
          </p:blipFill>
          <p:spPr>
            <a:xfrm>
              <a:off x="10024450" y="4158691"/>
              <a:ext cx="1259075" cy="672859"/>
            </a:xfrm>
            <a:prstGeom prst="rect">
              <a:avLst/>
            </a:prstGeom>
            <a:noFill/>
            <a:ln>
              <a:noFill/>
            </a:ln>
          </p:spPr>
        </p:pic>
        <p:pic>
          <p:nvPicPr>
            <p:cNvPr id="227" name="Google Shape;227;p19"/>
            <p:cNvPicPr preferRelativeResize="0"/>
            <p:nvPr/>
          </p:nvPicPr>
          <p:blipFill rotWithShape="1">
            <a:blip r:embed="rId3">
              <a:alphaModFix/>
            </a:blip>
            <a:srcRect b="29782" l="13121" r="13246" t="26199"/>
            <a:stretch/>
          </p:blipFill>
          <p:spPr>
            <a:xfrm>
              <a:off x="8765375" y="914119"/>
              <a:ext cx="1259075" cy="672859"/>
            </a:xfrm>
            <a:prstGeom prst="rect">
              <a:avLst/>
            </a:prstGeom>
            <a:noFill/>
            <a:ln>
              <a:noFill/>
            </a:ln>
          </p:spPr>
        </p:pic>
        <p:pic>
          <p:nvPicPr>
            <p:cNvPr id="228" name="Google Shape;228;p19"/>
            <p:cNvPicPr preferRelativeResize="0"/>
            <p:nvPr/>
          </p:nvPicPr>
          <p:blipFill rotWithShape="1">
            <a:blip r:embed="rId3">
              <a:alphaModFix/>
            </a:blip>
            <a:srcRect b="29782" l="13121" r="13246" t="26199"/>
            <a:stretch/>
          </p:blipFill>
          <p:spPr>
            <a:xfrm>
              <a:off x="8765375" y="1549595"/>
              <a:ext cx="1259075" cy="672859"/>
            </a:xfrm>
            <a:prstGeom prst="rect">
              <a:avLst/>
            </a:prstGeom>
            <a:noFill/>
            <a:ln>
              <a:noFill/>
            </a:ln>
          </p:spPr>
        </p:pic>
        <p:pic>
          <p:nvPicPr>
            <p:cNvPr id="229" name="Google Shape;229;p19"/>
            <p:cNvPicPr preferRelativeResize="0"/>
            <p:nvPr/>
          </p:nvPicPr>
          <p:blipFill rotWithShape="1">
            <a:blip r:embed="rId3">
              <a:alphaModFix/>
            </a:blip>
            <a:srcRect b="29782" l="13121" r="13246" t="26199"/>
            <a:stretch/>
          </p:blipFill>
          <p:spPr>
            <a:xfrm>
              <a:off x="10024450" y="914112"/>
              <a:ext cx="1259075" cy="672859"/>
            </a:xfrm>
            <a:prstGeom prst="rect">
              <a:avLst/>
            </a:prstGeom>
            <a:noFill/>
            <a:ln>
              <a:noFill/>
            </a:ln>
          </p:spPr>
        </p:pic>
        <p:pic>
          <p:nvPicPr>
            <p:cNvPr id="230" name="Google Shape;230;p19"/>
            <p:cNvPicPr preferRelativeResize="0"/>
            <p:nvPr/>
          </p:nvPicPr>
          <p:blipFill rotWithShape="1">
            <a:blip r:embed="rId3">
              <a:alphaModFix/>
            </a:blip>
            <a:srcRect b="29782" l="13121" r="13246" t="26199"/>
            <a:stretch/>
          </p:blipFill>
          <p:spPr>
            <a:xfrm>
              <a:off x="10024450" y="1549595"/>
              <a:ext cx="1259075" cy="672859"/>
            </a:xfrm>
            <a:prstGeom prst="rect">
              <a:avLst/>
            </a:prstGeom>
            <a:noFill/>
            <a:ln>
              <a:noFill/>
            </a:ln>
          </p:spPr>
        </p:pic>
        <p:pic>
          <p:nvPicPr>
            <p:cNvPr id="231" name="Google Shape;231;p19"/>
            <p:cNvPicPr preferRelativeResize="0"/>
            <p:nvPr/>
          </p:nvPicPr>
          <p:blipFill rotWithShape="1">
            <a:blip r:embed="rId3">
              <a:alphaModFix/>
            </a:blip>
            <a:srcRect b="29782" l="13121" r="13246" t="26199"/>
            <a:stretch/>
          </p:blipFill>
          <p:spPr>
            <a:xfrm>
              <a:off x="8765375" y="2222453"/>
              <a:ext cx="1259075" cy="672859"/>
            </a:xfrm>
            <a:prstGeom prst="rect">
              <a:avLst/>
            </a:prstGeom>
            <a:noFill/>
            <a:ln>
              <a:noFill/>
            </a:ln>
          </p:spPr>
        </p:pic>
        <p:pic>
          <p:nvPicPr>
            <p:cNvPr id="232" name="Google Shape;232;p19"/>
            <p:cNvPicPr preferRelativeResize="0"/>
            <p:nvPr/>
          </p:nvPicPr>
          <p:blipFill rotWithShape="1">
            <a:blip r:embed="rId3">
              <a:alphaModFix/>
            </a:blip>
            <a:srcRect b="29782" l="13121" r="13246" t="26199"/>
            <a:stretch/>
          </p:blipFill>
          <p:spPr>
            <a:xfrm>
              <a:off x="10024450" y="2222453"/>
              <a:ext cx="1259075" cy="672859"/>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1081300" y="132050"/>
            <a:ext cx="56742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460">
                <a:latin typeface="Comfortaa"/>
                <a:ea typeface="Comfortaa"/>
                <a:cs typeface="Comfortaa"/>
                <a:sym typeface="Comfortaa"/>
              </a:rPr>
              <a:t>Appendix : Code </a:t>
            </a:r>
            <a:endParaRPr b="1" sz="2460">
              <a:latin typeface="Comfortaa"/>
              <a:ea typeface="Comfortaa"/>
              <a:cs typeface="Comfortaa"/>
              <a:sym typeface="Comfortaa"/>
            </a:endParaRPr>
          </a:p>
        </p:txBody>
      </p:sp>
      <p:pic>
        <p:nvPicPr>
          <p:cNvPr id="501" name="Google Shape;501;p46"/>
          <p:cNvPicPr preferRelativeResize="0"/>
          <p:nvPr/>
        </p:nvPicPr>
        <p:blipFill>
          <a:blip r:embed="rId3">
            <a:alphaModFix/>
          </a:blip>
          <a:stretch>
            <a:fillRect/>
          </a:stretch>
        </p:blipFill>
        <p:spPr>
          <a:xfrm>
            <a:off x="1537175" y="835150"/>
            <a:ext cx="5036719" cy="4122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507" name="Google Shape;507;p47"/>
          <p:cNvGrpSpPr/>
          <p:nvPr/>
        </p:nvGrpSpPr>
        <p:grpSpPr>
          <a:xfrm>
            <a:off x="4066820" y="1553491"/>
            <a:ext cx="3159984" cy="2439109"/>
            <a:chOff x="3553042" y="1657806"/>
            <a:chExt cx="3461100" cy="2671532"/>
          </a:xfrm>
        </p:grpSpPr>
        <p:sp>
          <p:nvSpPr>
            <p:cNvPr id="508" name="Google Shape;508;p4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6" name="Google Shape;516;p47"/>
          <p:cNvPicPr preferRelativeResize="0"/>
          <p:nvPr/>
        </p:nvPicPr>
        <p:blipFill>
          <a:blip r:embed="rId3">
            <a:alphaModFix/>
          </a:blip>
          <a:stretch>
            <a:fillRect/>
          </a:stretch>
        </p:blipFill>
        <p:spPr>
          <a:xfrm>
            <a:off x="4066825" y="1553500"/>
            <a:ext cx="3159973" cy="18646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0"/>
          <p:cNvSpPr txBox="1"/>
          <p:nvPr>
            <p:ph type="title"/>
          </p:nvPr>
        </p:nvSpPr>
        <p:spPr>
          <a:xfrm>
            <a:off x="1297500" y="393750"/>
            <a:ext cx="7038900" cy="53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Problem Statement </a:t>
            </a:r>
            <a:endParaRPr b="1">
              <a:latin typeface="Comfortaa"/>
              <a:ea typeface="Comfortaa"/>
              <a:cs typeface="Comfortaa"/>
              <a:sym typeface="Comfortaa"/>
            </a:endParaRPr>
          </a:p>
        </p:txBody>
      </p:sp>
      <p:sp>
        <p:nvSpPr>
          <p:cNvPr id="238" name="Google Shape;238;p20"/>
          <p:cNvSpPr txBox="1"/>
          <p:nvPr/>
        </p:nvSpPr>
        <p:spPr>
          <a:xfrm>
            <a:off x="1268100" y="1227125"/>
            <a:ext cx="70977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FFFF"/>
                </a:solidFill>
                <a:latin typeface="Comfortaa Regular"/>
                <a:ea typeface="Comfortaa Regular"/>
                <a:cs typeface="Comfortaa Regular"/>
                <a:sym typeface="Comfortaa Regular"/>
              </a:rPr>
              <a:t>By the survey of Times Of India , we came to know that about 90,000 unit of electrical energy gets wasted every year due to not switching off electrical appliances . Which in turn electricity bill . As we know that without electrical energy nothing can happen in this era  . So </a:t>
            </a:r>
            <a:r>
              <a:rPr lang="en-GB" sz="1800">
                <a:solidFill>
                  <a:srgbClr val="FFFFFF"/>
                </a:solidFill>
                <a:latin typeface="Comfortaa Regular"/>
                <a:ea typeface="Comfortaa Regular"/>
                <a:cs typeface="Comfortaa Regular"/>
                <a:sym typeface="Comfortaa Regular"/>
              </a:rPr>
              <a:t>it is very  necessary to solve the above problem in this energy demanding society </a:t>
            </a:r>
            <a:r>
              <a:rPr lang="en-GB" sz="1800">
                <a:solidFill>
                  <a:srgbClr val="FFFFFF"/>
                </a:solidFill>
                <a:latin typeface="Comfortaa Regular"/>
                <a:ea typeface="Comfortaa Regular"/>
                <a:cs typeface="Comfortaa Regular"/>
                <a:sym typeface="Comfortaa Regular"/>
              </a:rPr>
              <a:t> </a:t>
            </a:r>
            <a:endParaRPr sz="18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t/>
            </a:r>
            <a:endParaRPr sz="1800">
              <a:solidFill>
                <a:srgbClr val="FFFFFF"/>
              </a:solidFill>
              <a:latin typeface="Comfortaa Regular"/>
              <a:ea typeface="Comfortaa Regular"/>
              <a:cs typeface="Comfortaa Regular"/>
              <a:sym typeface="Comfortaa Regular"/>
            </a:endParaRPr>
          </a:p>
          <a:p>
            <a:pPr indent="0" lvl="0" marL="0" rtl="0" algn="l">
              <a:lnSpc>
                <a:spcPct val="115000"/>
              </a:lnSpc>
              <a:spcBef>
                <a:spcPts val="0"/>
              </a:spcBef>
              <a:spcAft>
                <a:spcPts val="0"/>
              </a:spcAft>
              <a:buNone/>
            </a:pPr>
            <a:r>
              <a:rPr lang="en-GB" sz="1800">
                <a:solidFill>
                  <a:srgbClr val="FFFFFF"/>
                </a:solidFill>
                <a:latin typeface="Comfortaa Regular"/>
                <a:ea typeface="Comfortaa Regular"/>
                <a:cs typeface="Comfortaa Regular"/>
                <a:sym typeface="Comfortaa Regular"/>
              </a:rPr>
              <a:t>Hence to solve the above problem we have proposed a solution called as E-Conserve</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1"/>
          <p:cNvSpPr txBox="1"/>
          <p:nvPr>
            <p:ph type="title"/>
          </p:nvPr>
        </p:nvSpPr>
        <p:spPr>
          <a:xfrm>
            <a:off x="1297500" y="393750"/>
            <a:ext cx="7038900" cy="53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Project Objective</a:t>
            </a:r>
            <a:endParaRPr b="1">
              <a:latin typeface="Comfortaa"/>
              <a:ea typeface="Comfortaa"/>
              <a:cs typeface="Comfortaa"/>
              <a:sym typeface="Comfortaa"/>
            </a:endParaRPr>
          </a:p>
        </p:txBody>
      </p:sp>
      <p:sp>
        <p:nvSpPr>
          <p:cNvPr id="244" name="Google Shape;244;p21"/>
          <p:cNvSpPr txBox="1"/>
          <p:nvPr/>
        </p:nvSpPr>
        <p:spPr>
          <a:xfrm>
            <a:off x="1350400" y="1151523"/>
            <a:ext cx="7329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21"/>
          <p:cNvSpPr txBox="1"/>
          <p:nvPr>
            <p:ph idx="1" type="body"/>
          </p:nvPr>
        </p:nvSpPr>
        <p:spPr>
          <a:xfrm>
            <a:off x="2030400" y="1214750"/>
            <a:ext cx="6404400" cy="59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prevent wastage of </a:t>
            </a:r>
            <a:r>
              <a:rPr lang="en-GB" sz="1600">
                <a:solidFill>
                  <a:srgbClr val="FFFFFF"/>
                </a:solidFill>
                <a:latin typeface="Comfortaa Regular"/>
                <a:ea typeface="Comfortaa Regular"/>
                <a:cs typeface="Comfortaa Regular"/>
                <a:sym typeface="Comfortaa Regular"/>
              </a:rPr>
              <a:t>electrical</a:t>
            </a:r>
            <a:r>
              <a:rPr lang="en-GB" sz="1600">
                <a:solidFill>
                  <a:srgbClr val="FFFFFF"/>
                </a:solidFill>
                <a:latin typeface="Comfortaa Regular"/>
                <a:ea typeface="Comfortaa Regular"/>
                <a:cs typeface="Comfortaa Regular"/>
                <a:sym typeface="Comfortaa Regular"/>
              </a:rPr>
              <a:t> </a:t>
            </a:r>
            <a:r>
              <a:rPr lang="en-GB" sz="1600">
                <a:solidFill>
                  <a:srgbClr val="FFFFFF"/>
                </a:solidFill>
                <a:latin typeface="Comfortaa Regular"/>
                <a:ea typeface="Comfortaa Regular"/>
                <a:cs typeface="Comfortaa Regular"/>
                <a:sym typeface="Comfortaa Regular"/>
              </a:rPr>
              <a:t>energy</a:t>
            </a:r>
            <a:endParaRPr sz="1600">
              <a:solidFill>
                <a:srgbClr val="FFFFFF"/>
              </a:solidFill>
              <a:latin typeface="Comfortaa Regular"/>
              <a:ea typeface="Comfortaa Regular"/>
              <a:cs typeface="Comfortaa Regular"/>
              <a:sym typeface="Comfortaa Regular"/>
            </a:endParaRPr>
          </a:p>
        </p:txBody>
      </p:sp>
      <p:sp>
        <p:nvSpPr>
          <p:cNvPr id="246" name="Google Shape;246;p21"/>
          <p:cNvSpPr txBox="1"/>
          <p:nvPr/>
        </p:nvSpPr>
        <p:spPr>
          <a:xfrm>
            <a:off x="1297500" y="19762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7" name="Google Shape;247;p21"/>
          <p:cNvSpPr txBox="1"/>
          <p:nvPr>
            <p:ph idx="1" type="body"/>
          </p:nvPr>
        </p:nvSpPr>
        <p:spPr>
          <a:xfrm>
            <a:off x="2083300" y="1976263"/>
            <a:ext cx="58773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00">
                <a:solidFill>
                  <a:srgbClr val="FFFFFF"/>
                </a:solidFill>
                <a:latin typeface="Comfortaa Regular"/>
                <a:ea typeface="Comfortaa Regular"/>
                <a:cs typeface="Comfortaa Regular"/>
                <a:sym typeface="Comfortaa Regular"/>
              </a:rPr>
              <a:t>To automate switching of electrical appliances without need </a:t>
            </a:r>
            <a:r>
              <a:rPr lang="en-GB" sz="1600">
                <a:solidFill>
                  <a:srgbClr val="FFFFFF"/>
                </a:solidFill>
                <a:latin typeface="Comfortaa Regular"/>
                <a:ea typeface="Comfortaa Regular"/>
                <a:cs typeface="Comfortaa Regular"/>
                <a:sym typeface="Comfortaa Regular"/>
              </a:rPr>
              <a:t>of</a:t>
            </a:r>
            <a:r>
              <a:rPr lang="en-GB" sz="1600">
                <a:solidFill>
                  <a:srgbClr val="FFFFFF"/>
                </a:solidFill>
                <a:latin typeface="Comfortaa Regular"/>
                <a:ea typeface="Comfortaa Regular"/>
                <a:cs typeface="Comfortaa Regular"/>
                <a:sym typeface="Comfortaa Regular"/>
              </a:rPr>
              <a:t> searching for switches</a:t>
            </a:r>
            <a:endParaRPr sz="1600">
              <a:solidFill>
                <a:srgbClr val="FFFFFF"/>
              </a:solidFill>
              <a:latin typeface="Comfortaa Regular"/>
              <a:ea typeface="Comfortaa Regular"/>
              <a:cs typeface="Comfortaa Regular"/>
              <a:sym typeface="Comfortaa Regular"/>
            </a:endParaRPr>
          </a:p>
        </p:txBody>
      </p:sp>
      <p:sp>
        <p:nvSpPr>
          <p:cNvPr id="248" name="Google Shape;248;p21"/>
          <p:cNvSpPr txBox="1"/>
          <p:nvPr/>
        </p:nvSpPr>
        <p:spPr>
          <a:xfrm>
            <a:off x="1297500" y="27334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9" name="Google Shape;249;p21"/>
          <p:cNvSpPr txBox="1"/>
          <p:nvPr>
            <p:ph idx="1" type="body"/>
          </p:nvPr>
        </p:nvSpPr>
        <p:spPr>
          <a:xfrm>
            <a:off x="2030400" y="2785072"/>
            <a:ext cx="5877300" cy="59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could considerably reduce the electricity consumption and electricity bill </a:t>
            </a:r>
            <a:endParaRPr sz="1600">
              <a:solidFill>
                <a:srgbClr val="FFFFFF"/>
              </a:solidFill>
              <a:latin typeface="Comfortaa Regular"/>
              <a:ea typeface="Comfortaa Regular"/>
              <a:cs typeface="Comfortaa Regular"/>
              <a:sym typeface="Comfortaa Regular"/>
            </a:endParaRPr>
          </a:p>
        </p:txBody>
      </p:sp>
      <p:sp>
        <p:nvSpPr>
          <p:cNvPr id="250" name="Google Shape;250;p21"/>
          <p:cNvSpPr txBox="1"/>
          <p:nvPr/>
        </p:nvSpPr>
        <p:spPr>
          <a:xfrm>
            <a:off x="1297500" y="3631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1" name="Google Shape;251;p21"/>
          <p:cNvSpPr txBox="1"/>
          <p:nvPr>
            <p:ph idx="1" type="body"/>
          </p:nvPr>
        </p:nvSpPr>
        <p:spPr>
          <a:xfrm>
            <a:off x="2030400" y="3647934"/>
            <a:ext cx="5877300" cy="59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user friendly and cost effective solution</a:t>
            </a:r>
            <a:endParaRPr sz="1600">
              <a:solidFill>
                <a:srgbClr val="FFFFFF"/>
              </a:solidFill>
              <a:latin typeface="Comfortaa Regular"/>
              <a:ea typeface="Comfortaa Regular"/>
              <a:cs typeface="Comfortaa Regular"/>
              <a:sym typeface="Comfortaa Regular"/>
            </a:endParaRPr>
          </a:p>
        </p:txBody>
      </p:sp>
      <p:sp>
        <p:nvSpPr>
          <p:cNvPr id="252" name="Google Shape;252;p21"/>
          <p:cNvSpPr txBox="1"/>
          <p:nvPr/>
        </p:nvSpPr>
        <p:spPr>
          <a:xfrm>
            <a:off x="1297500" y="43520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05</a:t>
            </a:r>
            <a:endParaRPr sz="1300">
              <a:solidFill>
                <a:srgbClr val="FFFFFF"/>
              </a:solidFill>
            </a:endParaRPr>
          </a:p>
        </p:txBody>
      </p:sp>
      <p:sp>
        <p:nvSpPr>
          <p:cNvPr id="253" name="Google Shape;253;p21"/>
          <p:cNvSpPr txBox="1"/>
          <p:nvPr>
            <p:ph idx="1" type="body"/>
          </p:nvPr>
        </p:nvSpPr>
        <p:spPr>
          <a:xfrm>
            <a:off x="2030400" y="4352097"/>
            <a:ext cx="5877300" cy="59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GB" sz="1600">
                <a:solidFill>
                  <a:srgbClr val="FFFFFF"/>
                </a:solidFill>
                <a:latin typeface="Comfortaa Regular"/>
                <a:ea typeface="Comfortaa Regular"/>
                <a:cs typeface="Comfortaa Regular"/>
                <a:sym typeface="Comfortaa Regular"/>
              </a:rPr>
              <a:t>To design a solution which gives low </a:t>
            </a:r>
            <a:r>
              <a:rPr lang="en-GB" sz="1600">
                <a:solidFill>
                  <a:srgbClr val="FFFFFF"/>
                </a:solidFill>
                <a:latin typeface="Comfortaa Regular"/>
                <a:ea typeface="Comfortaa Regular"/>
                <a:cs typeface="Comfortaa Regular"/>
                <a:sym typeface="Comfortaa Regular"/>
              </a:rPr>
              <a:t>maintenance</a:t>
            </a:r>
            <a:r>
              <a:rPr lang="en-GB" sz="1600">
                <a:solidFill>
                  <a:srgbClr val="FFFFFF"/>
                </a:solidFill>
                <a:latin typeface="Comfortaa Regular"/>
                <a:ea typeface="Comfortaa Regular"/>
                <a:cs typeface="Comfortaa Regular"/>
                <a:sym typeface="Comfortaa Regular"/>
              </a:rPr>
              <a:t> cost </a:t>
            </a:r>
            <a:endParaRPr sz="16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800"/>
              <a:t>Similar Products</a:t>
            </a:r>
            <a:endParaRPr sz="2800"/>
          </a:p>
        </p:txBody>
      </p:sp>
      <p:sp>
        <p:nvSpPr>
          <p:cNvPr id="259" name="Google Shape;25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Optimum Energy Management System Using IR</a:t>
            </a:r>
            <a:endParaRPr sz="1800"/>
          </a:p>
          <a:p>
            <a:pPr indent="-330200" lvl="0" marL="457200" rtl="0" algn="l">
              <a:spcBef>
                <a:spcPts val="1200"/>
              </a:spcBef>
              <a:spcAft>
                <a:spcPts val="0"/>
              </a:spcAft>
              <a:buSzPts val="1600"/>
              <a:buChar char="●"/>
            </a:pPr>
            <a:r>
              <a:rPr lang="en-GB" sz="1600"/>
              <a:t>This system is designed to switch the home appliances (room lights in this case) on when a person enters in and leaves out of his room. The system also counts the number of persons entering and leaving the room and displays that information on LCD display.</a:t>
            </a:r>
            <a:endParaRPr sz="1600"/>
          </a:p>
          <a:p>
            <a:pPr indent="-330200" lvl="0" marL="457200" rtl="0" algn="l">
              <a:spcBef>
                <a:spcPts val="0"/>
              </a:spcBef>
              <a:spcAft>
                <a:spcPts val="0"/>
              </a:spcAft>
              <a:buSzPts val="1600"/>
              <a:buChar char="●"/>
            </a:pPr>
            <a:r>
              <a:rPr lang="en-GB" sz="1600"/>
              <a:t>This system possesses two sets of IR LED and IR sensors to detect the persons entering and leaving the room.</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Energy Saving of Room Lights by Automatic Detection of Humans Based on Zigbee Communication</a:t>
            </a:r>
            <a:endParaRPr/>
          </a:p>
        </p:txBody>
      </p:sp>
      <p:sp>
        <p:nvSpPr>
          <p:cNvPr id="265" name="Google Shape;265;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sz="1800"/>
              <a:t>This project is similar to the above one, but the only difference is the way in which the controlling of appliances is done. Zigbee communication is implemented in this project to have a better control on appliances.</a:t>
            </a:r>
            <a:endParaRPr sz="1800"/>
          </a:p>
          <a:p>
            <a:pPr indent="-342900" lvl="0" marL="457200" rtl="0" algn="l">
              <a:spcBef>
                <a:spcPts val="0"/>
              </a:spcBef>
              <a:spcAft>
                <a:spcPts val="0"/>
              </a:spcAft>
              <a:buSzPts val="1800"/>
              <a:buChar char="●"/>
            </a:pPr>
            <a:r>
              <a:rPr lang="en-GB" sz="1800"/>
              <a:t>We have two types of detection: IR detection, and PIR Detection. These two types of detections direct the microcontroller to the confirmation that human beings are present in the room, and thus immediately alert the microcontroller.</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Comfortaa"/>
                <a:ea typeface="Comfortaa"/>
                <a:cs typeface="Comfortaa"/>
                <a:sym typeface="Comfortaa"/>
              </a:rPr>
              <a:t>Target </a:t>
            </a:r>
            <a:r>
              <a:rPr b="1" lang="en-GB">
                <a:latin typeface="Comfortaa"/>
                <a:ea typeface="Comfortaa"/>
                <a:cs typeface="Comfortaa"/>
                <a:sym typeface="Comfortaa"/>
              </a:rPr>
              <a:t>audience</a:t>
            </a:r>
            <a:endParaRPr b="1">
              <a:latin typeface="Comfortaa"/>
              <a:ea typeface="Comfortaa"/>
              <a:cs typeface="Comfortaa"/>
              <a:sym typeface="Comfortaa"/>
            </a:endParaRPr>
          </a:p>
        </p:txBody>
      </p:sp>
      <p:sp>
        <p:nvSpPr>
          <p:cNvPr id="271" name="Google Shape;271;p24"/>
          <p:cNvSpPr txBox="1"/>
          <p:nvPr>
            <p:ph idx="1" type="body"/>
          </p:nvPr>
        </p:nvSpPr>
        <p:spPr>
          <a:xfrm>
            <a:off x="1069900" y="1668450"/>
            <a:ext cx="4026600" cy="2415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GB" sz="1800">
                <a:solidFill>
                  <a:srgbClr val="FFFFFF"/>
                </a:solidFill>
                <a:latin typeface="Comfortaa Regular"/>
                <a:ea typeface="Comfortaa Regular"/>
                <a:cs typeface="Comfortaa Regular"/>
                <a:sym typeface="Comfortaa Regular"/>
              </a:rPr>
              <a:t>Target audience for this project are schools , colleges ,  offices ,  industries (small scale to large scale industries )  . Large scale  electrical energy consumers can be considered as the target audience for this project .  </a:t>
            </a:r>
            <a:endParaRPr sz="1800">
              <a:latin typeface="Comfortaa Regular"/>
              <a:ea typeface="Comfortaa Regular"/>
              <a:cs typeface="Comfortaa Regular"/>
              <a:sym typeface="Comfortaa Regular"/>
            </a:endParaRPr>
          </a:p>
        </p:txBody>
      </p:sp>
      <p:pic>
        <p:nvPicPr>
          <p:cNvPr descr="offset_comp_267026.jpg" id="272" name="Google Shape;272;p2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3" name="Google Shape;273;p2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4" name="Google Shape;274;p2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5" name="Google Shape;275;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nvSpPr>
        <p:spPr>
          <a:xfrm>
            <a:off x="157050" y="74125"/>
            <a:ext cx="535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FFFFFF"/>
                </a:solidFill>
                <a:latin typeface="Montserrat"/>
                <a:ea typeface="Montserrat"/>
                <a:cs typeface="Montserrat"/>
                <a:sym typeface="Montserrat"/>
              </a:rPr>
              <a:t>SMART SWITCH - SWOT ANALYSIS</a:t>
            </a:r>
            <a:endParaRPr b="1" sz="1800">
              <a:solidFill>
                <a:srgbClr val="FFFFFF"/>
              </a:solidFill>
              <a:latin typeface="Montserrat"/>
              <a:ea typeface="Montserrat"/>
              <a:cs typeface="Montserrat"/>
              <a:sym typeface="Montserrat"/>
            </a:endParaRPr>
          </a:p>
        </p:txBody>
      </p:sp>
      <p:sp>
        <p:nvSpPr>
          <p:cNvPr id="281" name="Google Shape;281;p25"/>
          <p:cNvSpPr/>
          <p:nvPr/>
        </p:nvSpPr>
        <p:spPr>
          <a:xfrm>
            <a:off x="6221025" y="711900"/>
            <a:ext cx="2697900" cy="41985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2" name="Google Shape;282;p25"/>
          <p:cNvSpPr/>
          <p:nvPr/>
        </p:nvSpPr>
        <p:spPr>
          <a:xfrm flipH="1">
            <a:off x="3794100" y="711900"/>
            <a:ext cx="2800500" cy="23721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flipH="1">
            <a:off x="998625" y="3072350"/>
            <a:ext cx="2800500" cy="18720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rot="10800000">
            <a:off x="3794050" y="3081725"/>
            <a:ext cx="2841600" cy="1830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txBox="1"/>
          <p:nvPr/>
        </p:nvSpPr>
        <p:spPr>
          <a:xfrm>
            <a:off x="6665875" y="2111050"/>
            <a:ext cx="20484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solidFill>
                  <a:srgbClr val="FFFFFF"/>
                </a:solidFill>
                <a:latin typeface="Open Sans ExtraBold"/>
                <a:ea typeface="Open Sans ExtraBold"/>
                <a:cs typeface="Open Sans ExtraBold"/>
                <a:sym typeface="Open Sans ExtraBold"/>
              </a:rPr>
              <a:t>SWOT ANALYSIS</a:t>
            </a:r>
            <a:endParaRPr sz="2900">
              <a:solidFill>
                <a:srgbClr val="FFFFFF"/>
              </a:solidFill>
              <a:latin typeface="Open Sans ExtraBold"/>
              <a:ea typeface="Open Sans ExtraBold"/>
              <a:cs typeface="Open Sans ExtraBold"/>
              <a:sym typeface="Open Sans ExtraBold"/>
            </a:endParaRPr>
          </a:p>
        </p:txBody>
      </p:sp>
      <p:sp>
        <p:nvSpPr>
          <p:cNvPr id="286" name="Google Shape;286;p25"/>
          <p:cNvSpPr txBox="1"/>
          <p:nvPr/>
        </p:nvSpPr>
        <p:spPr>
          <a:xfrm>
            <a:off x="1465225" y="1036300"/>
            <a:ext cx="20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87" name="Google Shape;287;p25"/>
          <p:cNvSpPr txBox="1"/>
          <p:nvPr/>
        </p:nvSpPr>
        <p:spPr>
          <a:xfrm>
            <a:off x="839575" y="745500"/>
            <a:ext cx="29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88" name="Google Shape;288;p25"/>
          <p:cNvSpPr/>
          <p:nvPr/>
        </p:nvSpPr>
        <p:spPr>
          <a:xfrm rot="10800000">
            <a:off x="998825" y="700250"/>
            <a:ext cx="2800500" cy="23721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5"/>
          <p:cNvGrpSpPr/>
          <p:nvPr/>
        </p:nvGrpSpPr>
        <p:grpSpPr>
          <a:xfrm>
            <a:off x="3604725" y="2838004"/>
            <a:ext cx="367759" cy="417010"/>
            <a:chOff x="3157188" y="909150"/>
            <a:chExt cx="470400" cy="470400"/>
          </a:xfrm>
        </p:grpSpPr>
        <p:sp>
          <p:nvSpPr>
            <p:cNvPr id="290" name="Google Shape;290;p25"/>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3243138" y="995100"/>
              <a:ext cx="298500" cy="298500"/>
            </a:xfrm>
            <a:prstGeom prst="mathPlus">
              <a:avLst>
                <a:gd fmla="val 9900" name="adj1"/>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5"/>
          <p:cNvSpPr txBox="1"/>
          <p:nvPr/>
        </p:nvSpPr>
        <p:spPr>
          <a:xfrm>
            <a:off x="998825" y="7147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B0F00"/>
                </a:solidFill>
                <a:latin typeface="Open Sans ExtraBold"/>
                <a:ea typeface="Open Sans ExtraBold"/>
                <a:cs typeface="Open Sans ExtraBold"/>
                <a:sym typeface="Open Sans ExtraBold"/>
              </a:rPr>
              <a:t>S</a:t>
            </a:r>
            <a:r>
              <a:rPr lang="en-GB" sz="1700">
                <a:solidFill>
                  <a:srgbClr val="134F5C"/>
                </a:solidFill>
                <a:latin typeface="Open Sans ExtraBold"/>
                <a:ea typeface="Open Sans ExtraBold"/>
                <a:cs typeface="Open Sans ExtraBold"/>
                <a:sym typeface="Open Sans ExtraBold"/>
              </a:rPr>
              <a:t>TRENGTHS</a:t>
            </a:r>
            <a:endParaRPr/>
          </a:p>
        </p:txBody>
      </p:sp>
      <p:sp>
        <p:nvSpPr>
          <p:cNvPr id="293" name="Google Shape;293;p25"/>
          <p:cNvSpPr txBox="1"/>
          <p:nvPr/>
        </p:nvSpPr>
        <p:spPr>
          <a:xfrm>
            <a:off x="1082575" y="1036300"/>
            <a:ext cx="2738400" cy="203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0"/>
              </a:spcAft>
              <a:buNone/>
            </a:pPr>
            <a:r>
              <a:rPr lang="en-GB">
                <a:solidFill>
                  <a:schemeClr val="lt1"/>
                </a:solidFill>
              </a:rPr>
              <a:t>Our project </a:t>
            </a:r>
            <a:r>
              <a:rPr lang="en-GB">
                <a:solidFill>
                  <a:schemeClr val="lt1"/>
                </a:solidFill>
              </a:rPr>
              <a:t>ensures</a:t>
            </a:r>
            <a:r>
              <a:rPr lang="en-GB">
                <a:solidFill>
                  <a:schemeClr val="lt1"/>
                </a:solidFill>
              </a:rPr>
              <a:t> not to make contact with switches in public halls which helps this </a:t>
            </a:r>
            <a:r>
              <a:rPr lang="en-GB">
                <a:solidFill>
                  <a:schemeClr val="lt1"/>
                </a:solidFill>
              </a:rPr>
              <a:t>pandemic</a:t>
            </a:r>
            <a:r>
              <a:rPr lang="en-GB">
                <a:solidFill>
                  <a:schemeClr val="lt1"/>
                </a:solidFill>
              </a:rPr>
              <a:t> </a:t>
            </a:r>
            <a:r>
              <a:rPr lang="en-GB">
                <a:solidFill>
                  <a:schemeClr val="lt1"/>
                </a:solidFill>
              </a:rPr>
              <a:t>corona</a:t>
            </a:r>
            <a:r>
              <a:rPr lang="en-GB">
                <a:solidFill>
                  <a:schemeClr val="lt1"/>
                </a:solidFill>
              </a:rPr>
              <a:t> situation. </a:t>
            </a:r>
            <a:endParaRPr>
              <a:solidFill>
                <a:schemeClr val="lt1"/>
              </a:solidFill>
            </a:endParaRPr>
          </a:p>
          <a:p>
            <a:pPr indent="0" lvl="0" marL="0" rtl="0" algn="l">
              <a:lnSpc>
                <a:spcPct val="100000"/>
              </a:lnSpc>
              <a:spcBef>
                <a:spcPts val="1000"/>
              </a:spcBef>
              <a:spcAft>
                <a:spcPts val="0"/>
              </a:spcAft>
              <a:buNone/>
            </a:pPr>
            <a:r>
              <a:rPr lang="en-GB">
                <a:solidFill>
                  <a:schemeClr val="lt1"/>
                </a:solidFill>
              </a:rPr>
              <a:t>Power consumption is reduced as electric appliances are operated only when it is required. </a:t>
            </a:r>
            <a:endParaRPr>
              <a:solidFill>
                <a:schemeClr val="lt1"/>
              </a:solidFill>
            </a:endParaRPr>
          </a:p>
        </p:txBody>
      </p:sp>
      <p:sp>
        <p:nvSpPr>
          <p:cNvPr id="294" name="Google Shape;294;p25"/>
          <p:cNvSpPr txBox="1"/>
          <p:nvPr/>
        </p:nvSpPr>
        <p:spPr>
          <a:xfrm>
            <a:off x="3998825" y="7455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B0F00"/>
                </a:solidFill>
                <a:latin typeface="Open Sans ExtraBold"/>
                <a:ea typeface="Open Sans ExtraBold"/>
                <a:cs typeface="Open Sans ExtraBold"/>
                <a:sym typeface="Open Sans ExtraBold"/>
              </a:rPr>
              <a:t>W</a:t>
            </a:r>
            <a:r>
              <a:rPr lang="en-GB" sz="1700">
                <a:solidFill>
                  <a:srgbClr val="134F5C"/>
                </a:solidFill>
                <a:latin typeface="Open Sans ExtraBold"/>
                <a:ea typeface="Open Sans ExtraBold"/>
                <a:cs typeface="Open Sans ExtraBold"/>
                <a:sym typeface="Open Sans ExtraBold"/>
              </a:rPr>
              <a:t>EAKNESS</a:t>
            </a:r>
            <a:endParaRPr/>
          </a:p>
        </p:txBody>
      </p:sp>
      <p:sp>
        <p:nvSpPr>
          <p:cNvPr id="295" name="Google Shape;295;p25"/>
          <p:cNvSpPr txBox="1"/>
          <p:nvPr/>
        </p:nvSpPr>
        <p:spPr>
          <a:xfrm>
            <a:off x="3874225" y="1223150"/>
            <a:ext cx="2738400" cy="132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0"/>
              </a:spcAft>
              <a:buNone/>
            </a:pPr>
            <a:r>
              <a:rPr lang="en-GB">
                <a:solidFill>
                  <a:schemeClr val="lt1"/>
                </a:solidFill>
              </a:rPr>
              <a:t>The initial setup time is high because it is </a:t>
            </a:r>
            <a:r>
              <a:rPr lang="en-GB">
                <a:solidFill>
                  <a:schemeClr val="lt1"/>
                </a:solidFill>
              </a:rPr>
              <a:t>necessary</a:t>
            </a:r>
            <a:r>
              <a:rPr lang="en-GB">
                <a:solidFill>
                  <a:schemeClr val="lt1"/>
                </a:solidFill>
              </a:rPr>
              <a:t> to collect dataset corresponding to that region for higher efficiency</a:t>
            </a:r>
            <a:endParaRPr>
              <a:solidFill>
                <a:schemeClr val="lt1"/>
              </a:solidFill>
            </a:endParaRPr>
          </a:p>
          <a:p>
            <a:pPr indent="0" lvl="0" marL="0" rtl="0" algn="l">
              <a:lnSpc>
                <a:spcPct val="100000"/>
              </a:lnSpc>
              <a:spcBef>
                <a:spcPts val="500"/>
              </a:spcBef>
              <a:spcAft>
                <a:spcPts val="0"/>
              </a:spcAft>
              <a:buNone/>
            </a:pPr>
            <a:r>
              <a:t/>
            </a:r>
            <a:endParaRPr>
              <a:solidFill>
                <a:schemeClr val="lt1"/>
              </a:solidFill>
            </a:endParaRPr>
          </a:p>
        </p:txBody>
      </p:sp>
      <p:sp>
        <p:nvSpPr>
          <p:cNvPr id="296" name="Google Shape;296;p25"/>
          <p:cNvSpPr txBox="1"/>
          <p:nvPr/>
        </p:nvSpPr>
        <p:spPr>
          <a:xfrm>
            <a:off x="1096525" y="3473675"/>
            <a:ext cx="2738400" cy="126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0"/>
              </a:spcAft>
              <a:buNone/>
            </a:pPr>
            <a:r>
              <a:rPr lang="en-GB">
                <a:solidFill>
                  <a:schemeClr val="lt1"/>
                </a:solidFill>
              </a:rPr>
              <a:t>As modern appliances are becoming smart with IOT implementation of our project will be ease because many products will be </a:t>
            </a:r>
            <a:r>
              <a:rPr lang="en-GB">
                <a:solidFill>
                  <a:schemeClr val="lt1"/>
                </a:solidFill>
              </a:rPr>
              <a:t>compatible</a:t>
            </a:r>
            <a:endParaRPr>
              <a:solidFill>
                <a:schemeClr val="lt1"/>
              </a:solidFill>
            </a:endParaRPr>
          </a:p>
        </p:txBody>
      </p:sp>
      <p:sp>
        <p:nvSpPr>
          <p:cNvPr id="297" name="Google Shape;297;p25"/>
          <p:cNvSpPr txBox="1"/>
          <p:nvPr/>
        </p:nvSpPr>
        <p:spPr>
          <a:xfrm>
            <a:off x="1129625" y="30723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B0F00"/>
                </a:solidFill>
                <a:latin typeface="Open Sans ExtraBold"/>
                <a:ea typeface="Open Sans ExtraBold"/>
                <a:cs typeface="Open Sans ExtraBold"/>
                <a:sym typeface="Open Sans ExtraBold"/>
              </a:rPr>
              <a:t>O</a:t>
            </a:r>
            <a:r>
              <a:rPr lang="en-GB" sz="1700">
                <a:solidFill>
                  <a:srgbClr val="134F5C"/>
                </a:solidFill>
                <a:latin typeface="Open Sans ExtraBold"/>
                <a:ea typeface="Open Sans ExtraBold"/>
                <a:cs typeface="Open Sans ExtraBold"/>
                <a:sym typeface="Open Sans ExtraBold"/>
              </a:rPr>
              <a:t>pportunities</a:t>
            </a:r>
            <a:endParaRPr/>
          </a:p>
        </p:txBody>
      </p:sp>
      <p:sp>
        <p:nvSpPr>
          <p:cNvPr id="298" name="Google Shape;298;p25"/>
          <p:cNvSpPr txBox="1"/>
          <p:nvPr/>
        </p:nvSpPr>
        <p:spPr>
          <a:xfrm>
            <a:off x="3885325" y="3485000"/>
            <a:ext cx="2738400" cy="132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500"/>
              </a:spcBef>
              <a:spcAft>
                <a:spcPts val="0"/>
              </a:spcAft>
              <a:buNone/>
            </a:pPr>
            <a:r>
              <a:rPr lang="en-GB">
                <a:solidFill>
                  <a:schemeClr val="lt1"/>
                </a:solidFill>
              </a:rPr>
              <a:t>As  we are using camera, security and privacy issues have to be considered.</a:t>
            </a:r>
            <a:endParaRPr>
              <a:solidFill>
                <a:schemeClr val="lt1"/>
              </a:solidFill>
            </a:endParaRPr>
          </a:p>
          <a:p>
            <a:pPr indent="0" lvl="0" marL="0" rtl="0" algn="l">
              <a:lnSpc>
                <a:spcPct val="100000"/>
              </a:lnSpc>
              <a:spcBef>
                <a:spcPts val="500"/>
              </a:spcBef>
              <a:spcAft>
                <a:spcPts val="0"/>
              </a:spcAft>
              <a:buNone/>
            </a:pPr>
            <a:r>
              <a:rPr lang="en-GB">
                <a:solidFill>
                  <a:schemeClr val="lt1"/>
                </a:solidFill>
              </a:rPr>
              <a:t>There are more chances of hacking</a:t>
            </a:r>
            <a:endParaRPr>
              <a:solidFill>
                <a:schemeClr val="lt1"/>
              </a:solidFill>
            </a:endParaRPr>
          </a:p>
        </p:txBody>
      </p:sp>
      <p:sp>
        <p:nvSpPr>
          <p:cNvPr id="299" name="Google Shape;299;p25"/>
          <p:cNvSpPr txBox="1"/>
          <p:nvPr/>
        </p:nvSpPr>
        <p:spPr>
          <a:xfrm>
            <a:off x="3998825" y="30723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5B0F00"/>
                </a:solidFill>
                <a:latin typeface="Open Sans ExtraBold"/>
                <a:ea typeface="Open Sans ExtraBold"/>
                <a:cs typeface="Open Sans ExtraBold"/>
                <a:sym typeface="Open Sans ExtraBold"/>
              </a:rPr>
              <a:t>T</a:t>
            </a:r>
            <a:r>
              <a:rPr lang="en-GB" sz="1700">
                <a:solidFill>
                  <a:srgbClr val="134F5C"/>
                </a:solidFill>
                <a:latin typeface="Open Sans ExtraBold"/>
                <a:ea typeface="Open Sans ExtraBold"/>
                <a:cs typeface="Open Sans ExtraBold"/>
                <a:sym typeface="Open Sans ExtraBold"/>
              </a:rPr>
              <a:t>hreat</a:t>
            </a:r>
            <a:endParaRPr sz="1700">
              <a:solidFill>
                <a:srgbClr val="134F5C"/>
              </a:solidFill>
              <a:latin typeface="Open Sans ExtraBold"/>
              <a:ea typeface="Open Sans ExtraBold"/>
              <a:cs typeface="Open Sans ExtraBold"/>
              <a:sym typeface="Open Sans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